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5048" r:id="rId2"/>
    <p:sldId id="504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40"/>
  </p:normalViewPr>
  <p:slideViewPr>
    <p:cSldViewPr snapToGrid="0" snapToObjects="1">
      <p:cViewPr varScale="1">
        <p:scale>
          <a:sx n="111" d="100"/>
          <a:sy n="111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7F721-4166-D94F-9187-B68989B1BE38}" type="datetimeFigureOut">
              <a:rPr lang="en-US" smtClean="0"/>
              <a:t>8/13/20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C9561-3262-2041-8750-782A1B2DA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947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To make choices it is often helpful to create a 'decision grid' to rank the options against a set of criteria. The criteria will vary according to the situation, and will reflect the aims of the organisation. These aims could vary </a:t>
            </a:r>
            <a:r>
              <a:rPr lang="en-GB" dirty="0" err="1"/>
              <a:t>eg</a:t>
            </a:r>
            <a:r>
              <a:rPr lang="en-GB" dirty="0"/>
              <a:t>, 'Meet the threat of low cost competition' versus 'Find profitable growth'. Think of several alternative aims before (and after) choosing which to focus on.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7B0169-49A0-6148-9580-5079403164D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12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6B958-8990-6348-B3BB-74F7CE2F0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EF5334-7BDF-EC48-900A-C2F3B6A7E5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F3918-8915-C249-86D2-FADA85D94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EF0-B2F0-8C44-8550-39FD76A1B45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5DFC3-FFD0-C24B-9591-0BC7E5F84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86675-9F3C-044F-941B-AF1FCEC2E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91F2-33FC-6B4D-B265-9EE793574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3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CF5DA-7D53-2F48-9FE0-E1675A9C2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5ED1D0-66BB-CF47-B860-606CB5C9B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CC724-A00C-4248-A5D4-10AE07BFD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EF0-B2F0-8C44-8550-39FD76A1B45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2C416-58B6-824E-ADAB-92C198D74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E3572-02F2-CB42-BCE4-04E63609B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91F2-33FC-6B4D-B265-9EE793574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17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815A61-D0A2-4B41-B1E4-3175BF8565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39FDEB-99D2-CA4C-BD34-7D8C788632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28D81-405F-C248-B92E-ABC1F311C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EF0-B2F0-8C44-8550-39FD76A1B45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F6298-9678-9B40-B028-BF638B738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5A232-D54D-E447-AE3B-3F7670F42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91F2-33FC-6B4D-B265-9EE793574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41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3 coloured content boxe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5">
            <a:extLst>
              <a:ext uri="{FF2B5EF4-FFF2-40B4-BE49-F238E27FC236}">
                <a16:creationId xmlns:a16="http://schemas.microsoft.com/office/drawing/2014/main" id="{B29C5C87-FAF8-49A6-97AA-8697B679AB6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424" y="199328"/>
            <a:ext cx="9897512" cy="132959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Title of slide deck goes in here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39C1-F52E-4ED1-AFA3-D7DB13A36D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9818" y="1964267"/>
            <a:ext cx="4428209" cy="1030467"/>
          </a:xfrm>
        </p:spPr>
        <p:txBody>
          <a:bodyPr numCol="1"/>
          <a:lstStyle>
            <a:lvl1pPr marL="380990" indent="-38099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26651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9FA69-6810-6844-94A6-474D57D01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411C2-FE1E-AE4A-9747-C3E0D9481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93D61-B7A4-DB40-9649-28944D8B0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EF0-B2F0-8C44-8550-39FD76A1B45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0CA9D-910E-BD43-AA13-B617B22CD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A8DF1-BF10-1241-A83A-660596916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91F2-33FC-6B4D-B265-9EE793574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86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334BB-FE99-DF4A-8298-8769425AF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49292-28E1-154D-B410-9C8BCDF62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FEAB4-1662-9B42-A25B-2568A15A3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EF0-B2F0-8C44-8550-39FD76A1B45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D7F8E1-F102-2246-A66D-1092E3F77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E8BB6-33AB-A842-8F12-5C7731F3F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91F2-33FC-6B4D-B265-9EE793574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6C1DA-1AB3-6E47-92A9-5CA6DE26A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13909-B3A8-1B49-812A-5BB9C1FD23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9B2157-3393-D44D-9876-36D924355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F78EC-440B-4A4B-B74F-D771D6655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EF0-B2F0-8C44-8550-39FD76A1B45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C47AD-D2F5-3344-8605-784D13B7D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7FCB53-55CD-A746-B259-AFDA7D159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91F2-33FC-6B4D-B265-9EE793574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78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73AE6-7988-0546-8384-EEFAB9E92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E7BC02-4520-A441-8665-41676C500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3730E2-5C5C-4544-84E3-852DF3826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034919-98BB-2043-9740-9388F264FB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5EC1E0-24BF-AD47-B78A-8CEACF1BFA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61DAEA-8D64-424D-98AB-6E5E1AD59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EF0-B2F0-8C44-8550-39FD76A1B45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6C8D79-228C-714C-899A-B3007CD30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484103-DAEC-A64B-A53F-D9F29FBA0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91F2-33FC-6B4D-B265-9EE793574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4CD4E-8262-4B43-8483-73B443694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07F588-A703-A84B-91E7-D3C2A02EF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EF0-B2F0-8C44-8550-39FD76A1B45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38AD7A-CCF7-F643-867D-0A351CE51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4CDF9B-11C8-0946-A408-AC0C6AD2B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91F2-33FC-6B4D-B265-9EE793574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3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513A3A-C9EE-9743-889A-AFACAB861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EF0-B2F0-8C44-8550-39FD76A1B45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E1764B-11A0-3C42-93EB-638FA9E10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BFE75-8DE3-A745-9E77-F95A40DAA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91F2-33FC-6B4D-B265-9EE793574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9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66F50-7006-8549-B9FB-F5415057E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4FA0B-D658-4644-A54F-BEF8BD7C6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30726-4945-7641-A985-CB9B69123B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029120-5823-EE40-9F2B-4283BF6CC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EF0-B2F0-8C44-8550-39FD76A1B45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3B2DF-9A6A-4142-A497-1FD2AEB60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ADF158-6A39-7048-93C7-2CBC54E1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91F2-33FC-6B4D-B265-9EE793574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17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7C111-49FE-694F-BEED-42EA9523E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7621E2-FF8B-EA4C-8ED2-A06BE90A2F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C61D7-443E-CA44-90BB-273DB75A4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B4A4BC-07B6-5046-A427-C9A688A92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EF0-B2F0-8C44-8550-39FD76A1B45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94628-5243-E441-BB0F-C2503274D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D59421-645E-3F46-BD6D-55E392CF1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91F2-33FC-6B4D-B265-9EE793574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757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2726B8-79F4-CC44-8FA3-84942999E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25074C-BA0C-9741-B7E0-8B74E8B2E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352D9-E53E-DE4D-9977-C5837466E5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5EEF0-B2F0-8C44-8550-39FD76A1B450}" type="datetimeFigureOut">
              <a:rPr lang="en-US" smtClean="0"/>
              <a:t>8/13/20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99DB1-AEC4-DD41-B87B-1F77751A2D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184E5-62E7-894E-B672-6130CF6EC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C91F2-33FC-6B4D-B265-9EE793574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5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D79F9-ACDA-4D2D-8C64-1635D504BE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Typically three types of criteria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BD03936-1F6D-408B-BEF3-D0B9CFBB32B4}"/>
              </a:ext>
            </a:extLst>
          </p:cNvPr>
          <p:cNvGraphicFramePr>
            <a:graphicFrameLocks/>
          </p:cNvGraphicFramePr>
          <p:nvPr/>
        </p:nvGraphicFramePr>
        <p:xfrm>
          <a:off x="838201" y="1456267"/>
          <a:ext cx="10516916" cy="300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0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6560">
                <a:tc>
                  <a:txBody>
                    <a:bodyPr/>
                    <a:lstStyle/>
                    <a:p>
                      <a:r>
                        <a:rPr lang="en-GB" sz="2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Type of criteria</a:t>
                      </a:r>
                    </a:p>
                  </a:txBody>
                  <a:tcPr marL="118548" marR="118548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Examples</a:t>
                      </a:r>
                    </a:p>
                  </a:txBody>
                  <a:tcPr marL="118548" marR="118548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Strategic</a:t>
                      </a:r>
                    </a:p>
                  </a:txBody>
                  <a:tcPr marL="118548" marR="118548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Competitive advantage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Segment attractiveness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Fit with aims</a:t>
                      </a:r>
                    </a:p>
                  </a:txBody>
                  <a:tcPr marL="118548" marR="1185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en-GB" sz="1900" dirty="0"/>
                        <a:t>Feasibility</a:t>
                      </a:r>
                    </a:p>
                  </a:txBody>
                  <a:tcPr marL="118548" marR="118548"/>
                </a:tc>
                <a:tc>
                  <a:txBody>
                    <a:bodyPr/>
                    <a:lstStyle/>
                    <a:p>
                      <a:r>
                        <a:rPr lang="en-GB" sz="1900" dirty="0"/>
                        <a:t>Capital required</a:t>
                      </a:r>
                    </a:p>
                    <a:p>
                      <a:r>
                        <a:rPr lang="en-GB" sz="1900" dirty="0"/>
                        <a:t>Management bandwidth available</a:t>
                      </a:r>
                    </a:p>
                  </a:txBody>
                  <a:tcPr marL="118548" marR="11854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Financial</a:t>
                      </a:r>
                    </a:p>
                  </a:txBody>
                  <a:tcPr marL="118548" marR="118548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Cashflow</a:t>
                      </a:r>
                      <a:r>
                        <a:rPr lang="en-GB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measures (NPV, IRR)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Accounting measures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Risk/return </a:t>
                      </a:r>
                      <a:r>
                        <a:rPr lang="en-GB" sz="1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tradeoff</a:t>
                      </a:r>
                      <a:endParaRPr lang="en-GB" sz="1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548" marR="11854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407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BE501-99A1-4492-9123-20A49FCA00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Decision</a:t>
            </a:r>
            <a:r>
              <a:rPr lang="en-GB" sz="4267" dirty="0"/>
              <a:t> grid useful to formalise choices</a:t>
            </a:r>
            <a:endParaRPr lang="en-GB" dirty="0"/>
          </a:p>
        </p:txBody>
      </p:sp>
      <p:graphicFrame>
        <p:nvGraphicFramePr>
          <p:cNvPr id="4" name="Table Placeholder 18">
            <a:extLst>
              <a:ext uri="{FF2B5EF4-FFF2-40B4-BE49-F238E27FC236}">
                <a16:creationId xmlns:a16="http://schemas.microsoft.com/office/drawing/2014/main" id="{35D18F35-5AE9-49C3-B58B-DD7EE14D6A0B}"/>
              </a:ext>
            </a:extLst>
          </p:cNvPr>
          <p:cNvGraphicFramePr>
            <a:graphicFrameLocks/>
          </p:cNvGraphicFramePr>
          <p:nvPr/>
        </p:nvGraphicFramePr>
        <p:xfrm>
          <a:off x="838200" y="1456267"/>
          <a:ext cx="10516852" cy="29337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29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9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9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8660">
                <a:tc>
                  <a:txBody>
                    <a:bodyPr/>
                    <a:lstStyle/>
                    <a:p>
                      <a:pPr algn="r"/>
                      <a:r>
                        <a:rPr lang="en-GB" sz="1300" dirty="0"/>
                        <a:t>Option</a:t>
                      </a:r>
                    </a:p>
                    <a:p>
                      <a:pPr algn="l"/>
                      <a:endParaRPr lang="en-GB" sz="1300" dirty="0"/>
                    </a:p>
                    <a:p>
                      <a:pPr algn="l"/>
                      <a:r>
                        <a:rPr lang="en-GB" sz="1300" dirty="0"/>
                        <a:t>Criteria</a:t>
                      </a:r>
                    </a:p>
                  </a:txBody>
                  <a:tcPr marL="118548" marR="1185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/>
                        <a:t>Contract to profitable routes</a:t>
                      </a:r>
                    </a:p>
                  </a:txBody>
                  <a:tcPr marL="118548" marR="1185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/>
                        <a:t>Defend European routes</a:t>
                      </a:r>
                    </a:p>
                  </a:txBody>
                  <a:tcPr marL="118548" marR="1185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/>
                        <a:t>Grow Latin</a:t>
                      </a:r>
                      <a:r>
                        <a:rPr lang="en-GB" sz="1300" baseline="0" dirty="0"/>
                        <a:t> American business</a:t>
                      </a:r>
                      <a:endParaRPr lang="en-GB" sz="1300" dirty="0"/>
                    </a:p>
                  </a:txBody>
                  <a:tcPr marL="118548" marR="1185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300" dirty="0"/>
                        <a:t>Size</a:t>
                      </a:r>
                    </a:p>
                  </a:txBody>
                  <a:tcPr marL="118548" marR="118548"/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Low</a:t>
                      </a:r>
                    </a:p>
                  </a:txBody>
                  <a:tcPr marL="118548" marR="118548" anchor="ctr"/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Low</a:t>
                      </a:r>
                    </a:p>
                  </a:txBody>
                  <a:tcPr marL="118548" marR="118548" anchor="ctr"/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Moderate</a:t>
                      </a:r>
                    </a:p>
                  </a:txBody>
                  <a:tcPr marL="118548" marR="11854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300" dirty="0"/>
                        <a:t>Growth</a:t>
                      </a:r>
                    </a:p>
                  </a:txBody>
                  <a:tcPr marL="118548" marR="118548"/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Low</a:t>
                      </a:r>
                    </a:p>
                  </a:txBody>
                  <a:tcPr marL="118548" marR="118548" anchor="ctr"/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Moderate</a:t>
                      </a:r>
                    </a:p>
                  </a:txBody>
                  <a:tcPr marL="118548" marR="118548" anchor="ctr"/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High</a:t>
                      </a:r>
                    </a:p>
                  </a:txBody>
                  <a:tcPr marL="118548" marR="11854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300" dirty="0"/>
                        <a:t>Segment profitability</a:t>
                      </a:r>
                    </a:p>
                  </a:txBody>
                  <a:tcPr marL="118548" marR="118548"/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Moderate</a:t>
                      </a:r>
                    </a:p>
                  </a:txBody>
                  <a:tcPr marL="118548" marR="118548" anchor="ctr"/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Low</a:t>
                      </a:r>
                    </a:p>
                  </a:txBody>
                  <a:tcPr marL="118548" marR="118548" anchor="ctr"/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High</a:t>
                      </a:r>
                    </a:p>
                  </a:txBody>
                  <a:tcPr marL="118548" marR="11854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300" dirty="0"/>
                        <a:t>Competitive advantage</a:t>
                      </a:r>
                    </a:p>
                  </a:txBody>
                  <a:tcPr marL="118548" marR="118548"/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High</a:t>
                      </a:r>
                    </a:p>
                  </a:txBody>
                  <a:tcPr marL="118548" marR="118548" anchor="ctr"/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Low</a:t>
                      </a:r>
                    </a:p>
                  </a:txBody>
                  <a:tcPr marL="118548" marR="118548" anchor="ctr"/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Moderate</a:t>
                      </a:r>
                    </a:p>
                  </a:txBody>
                  <a:tcPr marL="118548" marR="11854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300" dirty="0"/>
                        <a:t>Feasibility</a:t>
                      </a:r>
                    </a:p>
                  </a:txBody>
                  <a:tcPr marL="118548" marR="118548"/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High</a:t>
                      </a:r>
                    </a:p>
                  </a:txBody>
                  <a:tcPr marL="118548" marR="118548" anchor="ctr"/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Moderate</a:t>
                      </a:r>
                    </a:p>
                  </a:txBody>
                  <a:tcPr marL="118548" marR="118548" anchor="ctr"/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Moderate</a:t>
                      </a:r>
                    </a:p>
                  </a:txBody>
                  <a:tcPr marL="118548" marR="11854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300" dirty="0"/>
                        <a:t>Shareholder value</a:t>
                      </a:r>
                    </a:p>
                  </a:txBody>
                  <a:tcPr marL="118548" marR="118548"/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Moderate</a:t>
                      </a:r>
                    </a:p>
                  </a:txBody>
                  <a:tcPr marL="118548" marR="118548" anchor="ctr"/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Low</a:t>
                      </a:r>
                    </a:p>
                  </a:txBody>
                  <a:tcPr marL="118548" marR="118548" anchor="ctr"/>
                </a:tc>
                <a:tc>
                  <a:txBody>
                    <a:bodyPr/>
                    <a:lstStyle/>
                    <a:p>
                      <a:r>
                        <a:rPr lang="en-GB" sz="1300" dirty="0"/>
                        <a:t>Moderate</a:t>
                      </a:r>
                    </a:p>
                  </a:txBody>
                  <a:tcPr marL="118548" marR="11854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86F2A80E-3FDC-4F2A-B112-F8AAD97F4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8881" y="5021600"/>
            <a:ext cx="8654579" cy="540000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lIns="36000" rIns="36000" anchor="ctr"/>
          <a:lstStyle/>
          <a:p>
            <a:pPr algn="ctr"/>
            <a:r>
              <a:rPr lang="en-GB" sz="2133" b="1" dirty="0">
                <a:solidFill>
                  <a:schemeClr val="bg1"/>
                </a:solidFill>
                <a:cs typeface="Arial" charset="0"/>
              </a:rPr>
              <a:t>Example of 3 options for an airline evaluated qualitatively on six criteria</a:t>
            </a:r>
          </a:p>
        </p:txBody>
      </p:sp>
    </p:spTree>
    <p:extLst>
      <p:ext uri="{BB962C8B-B14F-4D97-AF65-F5344CB8AC3E}">
        <p14:creationId xmlns:p14="http://schemas.microsoft.com/office/powerpoint/2010/main" val="2961439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172</Words>
  <Application>Microsoft Macintosh PowerPoint</Application>
  <PresentationFormat>Widescreen</PresentationFormat>
  <Paragraphs>48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Typically three types of criteria</vt:lpstr>
      <vt:lpstr>Decision grid useful to formalise choices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Typically three types of criteria</dc:title>
  <dc:creator>Jo Whitehead</dc:creator>
  <cp:lastModifiedBy>Jo Whitehead</cp:lastModifiedBy>
  <cp:revision>1</cp:revision>
  <dcterms:created xsi:type="dcterms:W3CDTF">2020-08-13T12:52:52Z</dcterms:created>
  <dcterms:modified xsi:type="dcterms:W3CDTF">2020-08-13T12:55:43Z</dcterms:modified>
</cp:coreProperties>
</file>