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
  </p:notesMasterIdLst>
  <p:handoutMasterIdLst>
    <p:handoutMasterId r:id="rId7"/>
  </p:handoutMasterIdLst>
  <p:sldIdLst>
    <p:sldId id="427" r:id="rId2"/>
    <p:sldId id="426" r:id="rId3"/>
    <p:sldId id="396" r:id="rId4"/>
    <p:sldId id="397" r:id="rId5"/>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73">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8281" autoAdjust="0"/>
  </p:normalViewPr>
  <p:slideViewPr>
    <p:cSldViewPr snapToGrid="0" showGuides="1">
      <p:cViewPr varScale="1">
        <p:scale>
          <a:sx n="84" d="100"/>
          <a:sy n="84" d="100"/>
        </p:scale>
        <p:origin x="2344" y="176"/>
      </p:cViewPr>
      <p:guideLst>
        <p:guide orient="horz" pos="673"/>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333333333333503E-2"/>
          <c:y val="3.1331592689295099E-2"/>
          <c:w val="0.95600000000000096"/>
          <c:h val="0.89033942558746804"/>
        </c:manualLayout>
      </c:layout>
      <c:barChart>
        <c:barDir val="col"/>
        <c:grouping val="stacked"/>
        <c:varyColors val="0"/>
        <c:ser>
          <c:idx val="0"/>
          <c:order val="0"/>
          <c:tx>
            <c:strRef>
              <c:f>'Sheet1'!$B$1</c:f>
              <c:strCache>
                <c:ptCount val="1"/>
                <c:pt idx="0">
                  <c:v>Green</c:v>
                </c:pt>
              </c:strCache>
            </c:strRef>
          </c:tx>
          <c:spPr>
            <a:solidFill>
              <a:schemeClr val="hlink"/>
            </a:solidFill>
            <a:ln w="11720">
              <a:solidFill>
                <a:schemeClr val="tx1"/>
              </a:solidFill>
              <a:prstDash val="solid"/>
            </a:ln>
          </c:spPr>
          <c:invertIfNegative val="0"/>
          <c:dLbls>
            <c:spPr>
              <a:noFill/>
              <a:ln w="23439">
                <a:noFill/>
              </a:ln>
            </c:spPr>
            <c:txPr>
              <a:bodyPr/>
              <a:lstStyle/>
              <a:p>
                <a:pPr>
                  <a:defRPr sz="923"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Traditional European Airline</c:v>
                </c:pt>
                <c:pt idx="1">
                  <c:v>Low cost airline</c:v>
                </c:pt>
              </c:strCache>
            </c:strRef>
          </c:cat>
          <c:val>
            <c:numRef>
              <c:f>'Sheet1'!$B$2:$B$3</c:f>
              <c:numCache>
                <c:formatCode>General</c:formatCode>
                <c:ptCount val="2"/>
                <c:pt idx="0">
                  <c:v>28</c:v>
                </c:pt>
                <c:pt idx="1">
                  <c:v>19</c:v>
                </c:pt>
              </c:numCache>
            </c:numRef>
          </c:val>
          <c:extLst>
            <c:ext xmlns:c16="http://schemas.microsoft.com/office/drawing/2014/chart" uri="{C3380CC4-5D6E-409C-BE32-E72D297353CC}">
              <c16:uniqueId val="{00000000-913F-BE4E-B25A-3B7118703E41}"/>
            </c:ext>
          </c:extLst>
        </c:ser>
        <c:ser>
          <c:idx val="1"/>
          <c:order val="1"/>
          <c:tx>
            <c:strRef>
              <c:f>'Sheet1'!$C$1</c:f>
              <c:strCache>
                <c:ptCount val="1"/>
                <c:pt idx="0">
                  <c:v>Medium green</c:v>
                </c:pt>
              </c:strCache>
            </c:strRef>
          </c:tx>
          <c:spPr>
            <a:solidFill>
              <a:schemeClr val="folHlink"/>
            </a:solidFill>
            <a:ln w="11720">
              <a:solidFill>
                <a:schemeClr val="tx1"/>
              </a:solidFill>
              <a:prstDash val="solid"/>
            </a:ln>
          </c:spPr>
          <c:invertIfNegative val="0"/>
          <c:dLbls>
            <c:spPr>
              <a:noFill/>
              <a:ln w="23439">
                <a:noFill/>
              </a:ln>
            </c:spPr>
            <c:txPr>
              <a:bodyPr/>
              <a:lstStyle/>
              <a:p>
                <a:pPr>
                  <a:defRPr sz="923"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Traditional European Airline</c:v>
                </c:pt>
                <c:pt idx="1">
                  <c:v>Low cost airline</c:v>
                </c:pt>
              </c:strCache>
            </c:strRef>
          </c:cat>
          <c:val>
            <c:numRef>
              <c:f>'Sheet1'!$C$2:$C$3</c:f>
              <c:numCache>
                <c:formatCode>General</c:formatCode>
                <c:ptCount val="2"/>
                <c:pt idx="0">
                  <c:v>12</c:v>
                </c:pt>
                <c:pt idx="1">
                  <c:v>7</c:v>
                </c:pt>
              </c:numCache>
            </c:numRef>
          </c:val>
          <c:extLst>
            <c:ext xmlns:c16="http://schemas.microsoft.com/office/drawing/2014/chart" uri="{C3380CC4-5D6E-409C-BE32-E72D297353CC}">
              <c16:uniqueId val="{00000001-913F-BE4E-B25A-3B7118703E41}"/>
            </c:ext>
          </c:extLst>
        </c:ser>
        <c:ser>
          <c:idx val="2"/>
          <c:order val="2"/>
          <c:tx>
            <c:strRef>
              <c:f>'Sheet1'!$D$1</c:f>
              <c:strCache>
                <c:ptCount val="1"/>
                <c:pt idx="0">
                  <c:v>Light green</c:v>
                </c:pt>
              </c:strCache>
            </c:strRef>
          </c:tx>
          <c:spPr>
            <a:solidFill>
              <a:schemeClr val="accent2"/>
            </a:solidFill>
            <a:ln w="11720">
              <a:solidFill>
                <a:schemeClr val="tx1"/>
              </a:solidFill>
              <a:prstDash val="solid"/>
            </a:ln>
          </c:spPr>
          <c:invertIfNegative val="0"/>
          <c:dLbls>
            <c:spPr>
              <a:noFill/>
              <a:ln w="23439">
                <a:noFill/>
              </a:ln>
            </c:spPr>
            <c:txPr>
              <a:bodyPr/>
              <a:lstStyle/>
              <a:p>
                <a:pPr>
                  <a:defRPr sz="923"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Traditional European Airline</c:v>
                </c:pt>
                <c:pt idx="1">
                  <c:v>Low cost airline</c:v>
                </c:pt>
              </c:strCache>
            </c:strRef>
          </c:cat>
          <c:val>
            <c:numRef>
              <c:f>'Sheet1'!$D$2:$D$3</c:f>
              <c:numCache>
                <c:formatCode>General</c:formatCode>
                <c:ptCount val="2"/>
                <c:pt idx="0">
                  <c:v>15</c:v>
                </c:pt>
                <c:pt idx="1">
                  <c:v>10</c:v>
                </c:pt>
              </c:numCache>
            </c:numRef>
          </c:val>
          <c:extLst>
            <c:ext xmlns:c16="http://schemas.microsoft.com/office/drawing/2014/chart" uri="{C3380CC4-5D6E-409C-BE32-E72D297353CC}">
              <c16:uniqueId val="{00000002-913F-BE4E-B25A-3B7118703E41}"/>
            </c:ext>
          </c:extLst>
        </c:ser>
        <c:ser>
          <c:idx val="3"/>
          <c:order val="3"/>
          <c:tx>
            <c:strRef>
              <c:f>'Sheet1'!$E$1</c:f>
              <c:strCache>
                <c:ptCount val="1"/>
                <c:pt idx="0">
                  <c:v>Blue</c:v>
                </c:pt>
              </c:strCache>
            </c:strRef>
          </c:tx>
          <c:spPr>
            <a:solidFill>
              <a:srgbClr val="79A2B3"/>
            </a:solidFill>
            <a:ln w="11720">
              <a:solidFill>
                <a:schemeClr val="tx1"/>
              </a:solidFill>
              <a:prstDash val="solid"/>
            </a:ln>
          </c:spPr>
          <c:invertIfNegative val="0"/>
          <c:dLbls>
            <c:spPr>
              <a:noFill/>
              <a:ln w="23439">
                <a:noFill/>
              </a:ln>
            </c:spPr>
            <c:txPr>
              <a:bodyPr/>
              <a:lstStyle/>
              <a:p>
                <a:pPr>
                  <a:defRPr sz="923"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Traditional European Airline</c:v>
                </c:pt>
                <c:pt idx="1">
                  <c:v>Low cost airline</c:v>
                </c:pt>
              </c:strCache>
            </c:strRef>
          </c:cat>
          <c:val>
            <c:numRef>
              <c:f>'Sheet1'!$E$2:$E$3</c:f>
              <c:numCache>
                <c:formatCode>General</c:formatCode>
                <c:ptCount val="2"/>
                <c:pt idx="0">
                  <c:v>8</c:v>
                </c:pt>
                <c:pt idx="1">
                  <c:v>4</c:v>
                </c:pt>
              </c:numCache>
            </c:numRef>
          </c:val>
          <c:extLst>
            <c:ext xmlns:c16="http://schemas.microsoft.com/office/drawing/2014/chart" uri="{C3380CC4-5D6E-409C-BE32-E72D297353CC}">
              <c16:uniqueId val="{00000003-913F-BE4E-B25A-3B7118703E41}"/>
            </c:ext>
          </c:extLst>
        </c:ser>
        <c:ser>
          <c:idx val="4"/>
          <c:order val="4"/>
          <c:tx>
            <c:strRef>
              <c:f>'Sheet1'!$F$1</c:f>
              <c:strCache>
                <c:ptCount val="1"/>
                <c:pt idx="0">
                  <c:v>Medium blue</c:v>
                </c:pt>
              </c:strCache>
            </c:strRef>
          </c:tx>
          <c:spPr>
            <a:solidFill>
              <a:srgbClr val="ACC6D0"/>
            </a:solidFill>
            <a:ln w="11720">
              <a:solidFill>
                <a:schemeClr val="tx1"/>
              </a:solidFill>
              <a:prstDash val="solid"/>
            </a:ln>
          </c:spPr>
          <c:invertIfNegative val="0"/>
          <c:dLbls>
            <c:spPr>
              <a:noFill/>
              <a:ln w="23439">
                <a:noFill/>
              </a:ln>
            </c:spPr>
            <c:txPr>
              <a:bodyPr/>
              <a:lstStyle/>
              <a:p>
                <a:pPr>
                  <a:defRPr sz="923"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Traditional European Airline</c:v>
                </c:pt>
                <c:pt idx="1">
                  <c:v>Low cost airline</c:v>
                </c:pt>
              </c:strCache>
            </c:strRef>
          </c:cat>
          <c:val>
            <c:numRef>
              <c:f>'Sheet1'!$F$2:$F$3</c:f>
              <c:numCache>
                <c:formatCode>General</c:formatCode>
                <c:ptCount val="2"/>
                <c:pt idx="0">
                  <c:v>12</c:v>
                </c:pt>
                <c:pt idx="1">
                  <c:v>5</c:v>
                </c:pt>
              </c:numCache>
            </c:numRef>
          </c:val>
          <c:extLst>
            <c:ext xmlns:c16="http://schemas.microsoft.com/office/drawing/2014/chart" uri="{C3380CC4-5D6E-409C-BE32-E72D297353CC}">
              <c16:uniqueId val="{00000004-913F-BE4E-B25A-3B7118703E41}"/>
            </c:ext>
          </c:extLst>
        </c:ser>
        <c:ser>
          <c:idx val="5"/>
          <c:order val="5"/>
          <c:tx>
            <c:strRef>
              <c:f>'Sheet1'!$G$1</c:f>
              <c:strCache>
                <c:ptCount val="1"/>
                <c:pt idx="0">
                  <c:v>Light blue</c:v>
                </c:pt>
              </c:strCache>
            </c:strRef>
          </c:tx>
          <c:spPr>
            <a:solidFill>
              <a:srgbClr val="D2E0E6"/>
            </a:solidFill>
            <a:ln w="11720">
              <a:solidFill>
                <a:schemeClr val="tx1"/>
              </a:solidFill>
              <a:prstDash val="solid"/>
            </a:ln>
          </c:spPr>
          <c:invertIfNegative val="0"/>
          <c:dLbls>
            <c:spPr>
              <a:noFill/>
              <a:ln w="23439">
                <a:noFill/>
              </a:ln>
            </c:spPr>
            <c:txPr>
              <a:bodyPr/>
              <a:lstStyle/>
              <a:p>
                <a:pPr>
                  <a:defRPr sz="923"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Traditional European Airline</c:v>
                </c:pt>
                <c:pt idx="1">
                  <c:v>Low cost airline</c:v>
                </c:pt>
              </c:strCache>
            </c:strRef>
          </c:cat>
          <c:val>
            <c:numRef>
              <c:f>'Sheet1'!$G$2:$G$3</c:f>
              <c:numCache>
                <c:formatCode>General</c:formatCode>
                <c:ptCount val="2"/>
                <c:pt idx="0">
                  <c:v>15</c:v>
                </c:pt>
                <c:pt idx="1">
                  <c:v>8</c:v>
                </c:pt>
              </c:numCache>
            </c:numRef>
          </c:val>
          <c:extLst>
            <c:ext xmlns:c16="http://schemas.microsoft.com/office/drawing/2014/chart" uri="{C3380CC4-5D6E-409C-BE32-E72D297353CC}">
              <c16:uniqueId val="{00000005-913F-BE4E-B25A-3B7118703E41}"/>
            </c:ext>
          </c:extLst>
        </c:ser>
        <c:dLbls>
          <c:showLegendKey val="0"/>
          <c:showVal val="1"/>
          <c:showCatName val="0"/>
          <c:showSerName val="0"/>
          <c:showPercent val="0"/>
          <c:showBubbleSize val="0"/>
        </c:dLbls>
        <c:gapWidth val="150"/>
        <c:overlap val="100"/>
        <c:serLines>
          <c:spPr>
            <a:ln w="2930">
              <a:solidFill>
                <a:schemeClr val="tx1"/>
              </a:solidFill>
              <a:prstDash val="sysDash"/>
            </a:ln>
          </c:spPr>
        </c:serLines>
        <c:axId val="-554164912"/>
        <c:axId val="-554163136"/>
      </c:barChart>
      <c:catAx>
        <c:axId val="-554164912"/>
        <c:scaling>
          <c:orientation val="minMax"/>
        </c:scaling>
        <c:delete val="0"/>
        <c:axPos val="b"/>
        <c:numFmt formatCode="General" sourceLinked="1"/>
        <c:majorTickMark val="out"/>
        <c:minorTickMark val="none"/>
        <c:tickLblPos val="nextTo"/>
        <c:spPr>
          <a:ln w="11720">
            <a:solidFill>
              <a:schemeClr val="tx1"/>
            </a:solidFill>
            <a:prstDash val="solid"/>
          </a:ln>
        </c:spPr>
        <c:txPr>
          <a:bodyPr rot="0" vert="horz"/>
          <a:lstStyle/>
          <a:p>
            <a:pPr>
              <a:defRPr sz="923" b="0" i="0" u="none" strike="noStrike" baseline="0">
                <a:solidFill>
                  <a:schemeClr val="tx1"/>
                </a:solidFill>
                <a:latin typeface="Arial"/>
                <a:ea typeface="Arial"/>
                <a:cs typeface="Arial"/>
              </a:defRPr>
            </a:pPr>
            <a:endParaRPr lang="en-US"/>
          </a:p>
        </c:txPr>
        <c:crossAx val="-554163136"/>
        <c:crosses val="autoZero"/>
        <c:auto val="1"/>
        <c:lblAlgn val="ctr"/>
        <c:lblOffset val="100"/>
        <c:tickLblSkip val="1"/>
        <c:tickMarkSkip val="1"/>
        <c:noMultiLvlLbl val="0"/>
      </c:catAx>
      <c:valAx>
        <c:axId val="-554163136"/>
        <c:scaling>
          <c:orientation val="minMax"/>
          <c:max val="100"/>
          <c:min val="0"/>
        </c:scaling>
        <c:delete val="0"/>
        <c:axPos val="l"/>
        <c:numFmt formatCode="General" sourceLinked="1"/>
        <c:majorTickMark val="out"/>
        <c:minorTickMark val="none"/>
        <c:tickLblPos val="nextTo"/>
        <c:spPr>
          <a:ln w="11720">
            <a:solidFill>
              <a:schemeClr val="tx1"/>
            </a:solidFill>
            <a:prstDash val="solid"/>
          </a:ln>
        </c:spPr>
        <c:txPr>
          <a:bodyPr rot="0" vert="horz"/>
          <a:lstStyle/>
          <a:p>
            <a:pPr>
              <a:defRPr sz="923" b="0" i="0" u="none" strike="noStrike" baseline="0">
                <a:solidFill>
                  <a:schemeClr val="tx1"/>
                </a:solidFill>
                <a:latin typeface="Arial"/>
                <a:ea typeface="Arial"/>
                <a:cs typeface="Arial"/>
              </a:defRPr>
            </a:pPr>
            <a:endParaRPr lang="en-US"/>
          </a:p>
        </c:txPr>
        <c:crossAx val="-554164912"/>
        <c:crosses val="autoZero"/>
        <c:crossBetween val="between"/>
        <c:majorUnit val="20"/>
      </c:valAx>
      <c:spPr>
        <a:noFill/>
        <a:ln w="23439">
          <a:noFill/>
        </a:ln>
      </c:spPr>
    </c:plotArea>
    <c:plotVisOnly val="1"/>
    <c:dispBlanksAs val="gap"/>
    <c:showDLblsOverMax val="0"/>
  </c:chart>
  <c:spPr>
    <a:noFill/>
    <a:ln>
      <a:noFill/>
    </a:ln>
  </c:spPr>
  <c:txPr>
    <a:bodyPr/>
    <a:lstStyle/>
    <a:p>
      <a:pPr>
        <a:defRPr sz="923" b="0" i="0" u="none" strike="noStrike" baseline="0">
          <a:solidFill>
            <a:schemeClr val="tx1"/>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p>
        </p:txBody>
      </p:sp>
      <p:sp>
        <p:nvSpPr>
          <p:cNvPr id="184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p>
        </p:txBody>
      </p:sp>
      <p:sp>
        <p:nvSpPr>
          <p:cNvPr id="184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p>
        </p:txBody>
      </p:sp>
      <p:sp>
        <p:nvSpPr>
          <p:cNvPr id="184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14E6AB1-6D1A-4A14-82F0-F5F6E8145A09}" type="slidenum">
              <a:rPr lang="en-GB"/>
              <a:pPr>
                <a:defRPr/>
              </a:pPr>
              <a:t>‹#›</a:t>
            </a:fld>
            <a:endParaRPr lang="en-GB"/>
          </a:p>
        </p:txBody>
      </p:sp>
    </p:spTree>
    <p:extLst>
      <p:ext uri="{BB962C8B-B14F-4D97-AF65-F5344CB8AC3E}">
        <p14:creationId xmlns:p14="http://schemas.microsoft.com/office/powerpoint/2010/main" val="10300227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FF1B36C-7E45-4C91-A180-BC6FE37739A5}" type="slidenum">
              <a:rPr lang="en-GB"/>
              <a:pPr>
                <a:defRPr/>
              </a:pPr>
              <a:t>‹#›</a:t>
            </a:fld>
            <a:endParaRPr lang="en-GB"/>
          </a:p>
        </p:txBody>
      </p:sp>
    </p:spTree>
    <p:extLst>
      <p:ext uri="{BB962C8B-B14F-4D97-AF65-F5344CB8AC3E}">
        <p14:creationId xmlns:p14="http://schemas.microsoft.com/office/powerpoint/2010/main" val="1095692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This approach, showing how various aspects of the business model create advantage, is one that can be helpful if you are trying</a:t>
            </a:r>
            <a:r>
              <a:rPr lang="en-GB" baseline="0" dirty="0"/>
              <a:t> to sort out how various factors work together to create advantage. For example, people sometimes cannot decide which is more important – market share or lower costs. Market share provides scale which drives lower costs and lower costs allow the organisation to grow market share. So, it is the interaction between the two that matters and a diagram such as this can help sort that out.</a:t>
            </a:r>
          </a:p>
          <a:p>
            <a:endParaRPr lang="en-GB" baseline="0" dirty="0"/>
          </a:p>
          <a:p>
            <a:r>
              <a:rPr lang="en-GB" baseline="0" dirty="0"/>
              <a:t>One issue with this approach is that it requires some time to sort through – so it can be hard to do in a short time in even a small group. So, you may need to leave yourself some time to deal with this.</a:t>
            </a:r>
          </a:p>
          <a:p>
            <a:endParaRPr lang="en-GB" baseline="0" dirty="0"/>
          </a:p>
          <a:p>
            <a:r>
              <a:rPr lang="en-GB" baseline="0" dirty="0"/>
              <a:t>This approach sheds light on a particular aspect of advantage - the linked set of different parts of a strategy that make it hard for competitors to imitate. Complex systems of advantage tend to be more strong that types of advantage based on single sources of advantage e.g., A patent (that runs out) or scale (that might be achieved by competitors merging). This approach makes such linked sources of advantage explicit (at least, after the event!)</a:t>
            </a:r>
            <a:endParaRPr lang="en-GB" dirty="0"/>
          </a:p>
        </p:txBody>
      </p:sp>
      <p:sp>
        <p:nvSpPr>
          <p:cNvPr id="4" name="Slide Number Placeholder 3"/>
          <p:cNvSpPr>
            <a:spLocks noGrp="1"/>
          </p:cNvSpPr>
          <p:nvPr>
            <p:ph type="sldNum" sz="quarter" idx="10"/>
          </p:nvPr>
        </p:nvSpPr>
        <p:spPr/>
        <p:txBody>
          <a:bodyPr/>
          <a:lstStyle/>
          <a:p>
            <a:pPr>
              <a:defRPr/>
            </a:pPr>
            <a:fld id="{27A90CBF-138A-4C09-95F3-DEFAD6457C05}" type="slidenum">
              <a:rPr lang="en-GB" smtClean="0"/>
              <a:pPr>
                <a:defRPr/>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2552FADD-5289-4AD1-9493-F076E1D9F102}" type="slidenum">
              <a:rPr lang="en-GB" smtClean="0"/>
              <a:pPr/>
              <a:t>2</a:t>
            </a:fld>
            <a:endParaRPr lang="en-GB"/>
          </a:p>
        </p:txBody>
      </p:sp>
      <p:sp>
        <p:nvSpPr>
          <p:cNvPr id="69635" name="Rectangle 2"/>
          <p:cNvSpPr>
            <a:spLocks noGrp="1" noRot="1" noChangeAspect="1" noChangeArrowheads="1" noTextEdit="1"/>
          </p:cNvSpPr>
          <p:nvPr>
            <p:ph type="sldImg"/>
          </p:nvPr>
        </p:nvSpPr>
        <p:spPr>
          <a:xfrm>
            <a:off x="1106488" y="674688"/>
            <a:ext cx="4603750" cy="3452812"/>
          </a:xfrm>
          <a:ln/>
        </p:spPr>
      </p:sp>
      <p:sp>
        <p:nvSpPr>
          <p:cNvPr id="69636" name="Rectangle 3"/>
          <p:cNvSpPr>
            <a:spLocks noGrp="1" noChangeArrowheads="1"/>
          </p:cNvSpPr>
          <p:nvPr>
            <p:ph type="body" idx="1"/>
          </p:nvPr>
        </p:nvSpPr>
        <p:spPr>
          <a:xfrm>
            <a:off x="900113" y="4352925"/>
            <a:ext cx="5010150" cy="4127500"/>
          </a:xfrm>
          <a:noFill/>
          <a:ln/>
        </p:spPr>
        <p:txBody>
          <a:bodyPr/>
          <a:lstStyle/>
          <a:p>
            <a:pPr eaLnBrk="1" hangingPunct="1"/>
            <a:r>
              <a:rPr lang="en-GB" dirty="0"/>
              <a:t>The key to getting the full benefit from this analysis is to understand the factors driving the differences (the positional and capability advantages/disadvantages). It is often</a:t>
            </a:r>
            <a:r>
              <a:rPr lang="en-GB" baseline="0" dirty="0"/>
              <a:t> difficult to get the data to do it – but very valuable if you can as the quantification makes the priorities clear</a:t>
            </a:r>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3FA7212F-8C3A-4992-93D1-C106D6AD6672}" type="slidenum">
              <a:rPr lang="en-GB" smtClean="0"/>
              <a:pPr/>
              <a:t>3</a:t>
            </a:fld>
            <a:endParaRPr lang="en-GB"/>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GB" dirty="0"/>
              <a:t>The Advantage</a:t>
            </a:r>
            <a:r>
              <a:rPr lang="en-GB" baseline="0" dirty="0"/>
              <a:t> table </a:t>
            </a:r>
            <a:r>
              <a:rPr lang="en-GB" dirty="0"/>
              <a:t>is very simple but typically very useful at getting a good discussion going. Used sensibly it can help organise a rich discussion around a number of important questions.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3FA7212F-8C3A-4992-93D1-C106D6AD6672}" type="slidenum">
              <a:rPr lang="en-GB" smtClean="0"/>
              <a:pPr/>
              <a:t>4</a:t>
            </a:fld>
            <a:endParaRPr lang="en-GB"/>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new ashlogo"/>
          <p:cNvPicPr>
            <a:picLocks noChangeAspect="1" noChangeArrowheads="1"/>
          </p:cNvPicPr>
          <p:nvPr/>
        </p:nvPicPr>
        <p:blipFill>
          <a:blip r:embed="rId2" cstate="print"/>
          <a:srcRect/>
          <a:stretch>
            <a:fillRect/>
          </a:stretch>
        </p:blipFill>
        <p:spPr bwMode="auto">
          <a:xfrm>
            <a:off x="7431088" y="5684838"/>
            <a:ext cx="1604962" cy="1057275"/>
          </a:xfrm>
          <a:prstGeom prst="rect">
            <a:avLst/>
          </a:prstGeom>
          <a:noFill/>
          <a:ln w="9525">
            <a:noFill/>
            <a:miter lim="800000"/>
            <a:headEnd/>
            <a:tailEnd/>
          </a:ln>
        </p:spPr>
      </p:pic>
      <p:sp>
        <p:nvSpPr>
          <p:cNvPr id="5122" name="Rectangle 2"/>
          <p:cNvSpPr>
            <a:spLocks noGrp="1" noChangeArrowheads="1"/>
          </p:cNvSpPr>
          <p:nvPr>
            <p:ph type="ctrTitle"/>
          </p:nvPr>
        </p:nvSpPr>
        <p:spPr>
          <a:xfrm>
            <a:off x="1384300" y="2276475"/>
            <a:ext cx="6159500" cy="1143000"/>
          </a:xfrm>
        </p:spPr>
        <p:txBody>
          <a:bodyPr/>
          <a:lstStyle>
            <a:lvl1pPr>
              <a:defRPr/>
            </a:lvl1pPr>
          </a:lstStyle>
          <a:p>
            <a:r>
              <a:rPr lang="en-US"/>
              <a:t>Click add title</a:t>
            </a:r>
          </a:p>
        </p:txBody>
      </p:sp>
      <p:sp>
        <p:nvSpPr>
          <p:cNvPr id="5123" name="Rectangle 3"/>
          <p:cNvSpPr>
            <a:spLocks noGrp="1" noChangeArrowheads="1"/>
          </p:cNvSpPr>
          <p:nvPr>
            <p:ph type="subTitle" idx="1"/>
          </p:nvPr>
        </p:nvSpPr>
        <p:spPr>
          <a:xfrm>
            <a:off x="1866900" y="3595688"/>
            <a:ext cx="5399088" cy="1403350"/>
          </a:xfrm>
        </p:spPr>
        <p:txBody>
          <a:bodyPr/>
          <a:lstStyle>
            <a:lvl1pPr marL="0" indent="0" algn="ctr">
              <a:buFontTx/>
              <a:buNone/>
              <a:defRPr/>
            </a:lvl1pPr>
          </a:lstStyle>
          <a:p>
            <a:r>
              <a:rPr lang="en-US"/>
              <a:t>Click to add subtitle</a:t>
            </a:r>
          </a:p>
        </p:txBody>
      </p:sp>
      <p:sp>
        <p:nvSpPr>
          <p:cNvPr id="5" name="Rectangle 5"/>
          <p:cNvSpPr>
            <a:spLocks noGrp="1" noChangeArrowheads="1"/>
          </p:cNvSpPr>
          <p:nvPr>
            <p:ph type="ftr" sz="quarter" idx="10"/>
          </p:nvPr>
        </p:nvSpPr>
        <p:spPr bwMode="auto">
          <a:xfrm>
            <a:off x="3124200" y="6524625"/>
            <a:ext cx="2895600" cy="21431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000" smtClean="0">
                <a:latin typeface="+mn-lt"/>
              </a:defRPr>
            </a:lvl1pPr>
          </a:lstStyle>
          <a:p>
            <a:pPr>
              <a:defRPr/>
            </a:pPr>
            <a:endParaRPr lang="en-US"/>
          </a:p>
        </p:txBody>
      </p:sp>
      <p:sp>
        <p:nvSpPr>
          <p:cNvPr id="6" name="Rectangle 6"/>
          <p:cNvSpPr>
            <a:spLocks noGrp="1" noChangeArrowheads="1"/>
          </p:cNvSpPr>
          <p:nvPr>
            <p:ph type="sldNum" sz="quarter" idx="11"/>
          </p:nvPr>
        </p:nvSpPr>
        <p:spPr bwMode="auto">
          <a:xfrm>
            <a:off x="107950" y="6497638"/>
            <a:ext cx="1905000" cy="241300"/>
          </a:xfrm>
          <a:prstGeom prst="rect">
            <a:avLst/>
          </a:prstGeom>
          <a:ln>
            <a:miter lim="800000"/>
            <a:headEnd/>
            <a:tailEnd/>
          </a:ln>
        </p:spPr>
        <p:txBody>
          <a:bodyPr vert="horz" wrap="none" lIns="92075" tIns="46038" rIns="92075" bIns="46038" numCol="1" anchor="ctr" anchorCtr="0" compatLnSpc="1">
            <a:prstTxWarp prst="textNoShape">
              <a:avLst/>
            </a:prstTxWarp>
          </a:bodyPr>
          <a:lstStyle>
            <a:lvl1pPr>
              <a:defRPr sz="1400" smtClean="0">
                <a:latin typeface="+mn-lt"/>
              </a:defRPr>
            </a:lvl1pPr>
          </a:lstStyle>
          <a:p>
            <a:pPr>
              <a:defRPr/>
            </a:pPr>
            <a:fld id="{281F69D6-BD8C-4723-BE7E-27D0A39FA77B}"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8763" y="406400"/>
            <a:ext cx="2043112" cy="56864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79425" y="406400"/>
            <a:ext cx="5976938" cy="56864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412875"/>
            <a:ext cx="3979863"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72013" y="1412875"/>
            <a:ext cx="3979862"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bwMode="auto">
          <a:xfrm>
            <a:off x="457200" y="942392"/>
            <a:ext cx="8117633" cy="205273"/>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79425" y="406400"/>
            <a:ext cx="8124825" cy="7905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9750" y="1412875"/>
            <a:ext cx="8112125" cy="4679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4" descr="new ashlogo"/>
          <p:cNvPicPr>
            <a:picLocks noChangeAspect="1" noChangeArrowheads="1"/>
          </p:cNvPicPr>
          <p:nvPr userDrawn="1"/>
        </p:nvPicPr>
        <p:blipFill>
          <a:blip r:embed="rId13" cstate="print"/>
          <a:srcRect/>
          <a:stretch>
            <a:fillRect/>
          </a:stretch>
        </p:blipFill>
        <p:spPr bwMode="auto">
          <a:xfrm>
            <a:off x="8159750" y="6164263"/>
            <a:ext cx="876300" cy="577850"/>
          </a:xfrm>
          <a:prstGeom prst="rect">
            <a:avLst/>
          </a:prstGeom>
          <a:noFill/>
          <a:ln w="9525">
            <a:noFill/>
            <a:miter lim="800000"/>
            <a:headEnd/>
            <a:tailEnd/>
          </a:ln>
        </p:spPr>
      </p:pic>
      <p:sp>
        <p:nvSpPr>
          <p:cNvPr id="4101" name="Line 5"/>
          <p:cNvSpPr>
            <a:spLocks noChangeShapeType="1"/>
          </p:cNvSpPr>
          <p:nvPr/>
        </p:nvSpPr>
        <p:spPr bwMode="auto">
          <a:xfrm>
            <a:off x="611188" y="1052513"/>
            <a:ext cx="7921625" cy="0"/>
          </a:xfrm>
          <a:prstGeom prst="line">
            <a:avLst/>
          </a:prstGeom>
          <a:noFill/>
          <a:ln w="12700">
            <a:solidFill>
              <a:schemeClr val="tx1"/>
            </a:solidFill>
            <a:round/>
            <a:headEnd/>
            <a:tailEnd/>
          </a:ln>
          <a:effectLst/>
        </p:spPr>
        <p:txBody>
          <a:bodyPr wrap="none">
            <a:spAutoFit/>
          </a:bodyPr>
          <a:lstStyle/>
          <a:p>
            <a:pPr>
              <a:defRPr/>
            </a:pPr>
            <a:endParaRPr lang="en-GB"/>
          </a:p>
        </p:txBody>
      </p:sp>
      <p:sp>
        <p:nvSpPr>
          <p:cNvPr id="4102" name="Rectangle 6"/>
          <p:cNvSpPr>
            <a:spLocks noChangeArrowheads="1"/>
          </p:cNvSpPr>
          <p:nvPr userDrawn="1"/>
        </p:nvSpPr>
        <p:spPr bwMode="auto">
          <a:xfrm>
            <a:off x="696913" y="6519863"/>
            <a:ext cx="4595812" cy="223837"/>
          </a:xfrm>
          <a:prstGeom prst="rect">
            <a:avLst/>
          </a:prstGeom>
          <a:noFill/>
          <a:ln w="9525">
            <a:noFill/>
            <a:miter lim="800000"/>
            <a:headEnd/>
            <a:tailEnd/>
          </a:ln>
          <a:effectLst/>
        </p:spPr>
        <p:txBody>
          <a:bodyPr wrap="none" lIns="0" tIns="0" rIns="0" bIns="0" anchor="b"/>
          <a:lstStyle/>
          <a:p>
            <a:pPr defTabSz="762000">
              <a:defRPr/>
            </a:pPr>
            <a:r>
              <a:rPr lang="en-GB" sz="800" dirty="0">
                <a:latin typeface="Verdana" pitchFamily="34" charset="0"/>
              </a:rPr>
              <a:t>Ashridge Strategic Management Centre</a:t>
            </a:r>
          </a:p>
        </p:txBody>
      </p:sp>
      <p:sp>
        <p:nvSpPr>
          <p:cNvPr id="4103" name="Rectangle 7"/>
          <p:cNvSpPr>
            <a:spLocks noChangeArrowheads="1"/>
          </p:cNvSpPr>
          <p:nvPr/>
        </p:nvSpPr>
        <p:spPr bwMode="auto">
          <a:xfrm>
            <a:off x="3924300" y="6604000"/>
            <a:ext cx="1219200" cy="254000"/>
          </a:xfrm>
          <a:prstGeom prst="rect">
            <a:avLst/>
          </a:prstGeom>
          <a:noFill/>
          <a:ln w="9525">
            <a:noFill/>
            <a:miter lim="800000"/>
            <a:headEnd/>
            <a:tailEnd/>
          </a:ln>
          <a:effectLst/>
        </p:spPr>
        <p:txBody>
          <a:bodyPr wrap="none" lIns="0" tIns="0" rIns="0" bIns="0"/>
          <a:lstStyle/>
          <a:p>
            <a:pPr algn="ctr" defTabSz="762000">
              <a:defRPr/>
            </a:pPr>
            <a:fld id="{217F0EC4-0015-436D-B711-4BA27D99AE00}" type="slidenum">
              <a:rPr lang="en-GB" sz="800">
                <a:latin typeface="Verdana" pitchFamily="34" charset="0"/>
              </a:rPr>
              <a:pPr algn="ctr" defTabSz="762000">
                <a:defRPr/>
              </a:pPr>
              <a:t>‹#›</a:t>
            </a:fld>
            <a:endParaRPr lang="en-GB" sz="800" dirty="0">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kumimoji="1" sz="2400" b="1">
          <a:solidFill>
            <a:schemeClr val="tx1"/>
          </a:solidFill>
          <a:latin typeface="+mj-lt"/>
          <a:ea typeface="+mj-ea"/>
          <a:cs typeface="+mj-cs"/>
        </a:defRPr>
      </a:lvl1pPr>
      <a:lvl2pPr algn="l" rtl="0" eaLnBrk="0" fontAlgn="base" hangingPunct="0">
        <a:spcBef>
          <a:spcPct val="0"/>
        </a:spcBef>
        <a:spcAft>
          <a:spcPct val="0"/>
        </a:spcAft>
        <a:defRPr kumimoji="1" sz="2400" b="1">
          <a:solidFill>
            <a:schemeClr val="tx1"/>
          </a:solidFill>
          <a:latin typeface="Verdana" pitchFamily="34" charset="0"/>
        </a:defRPr>
      </a:lvl2pPr>
      <a:lvl3pPr algn="l" rtl="0" eaLnBrk="0" fontAlgn="base" hangingPunct="0">
        <a:spcBef>
          <a:spcPct val="0"/>
        </a:spcBef>
        <a:spcAft>
          <a:spcPct val="0"/>
        </a:spcAft>
        <a:defRPr kumimoji="1" sz="2400" b="1">
          <a:solidFill>
            <a:schemeClr val="tx1"/>
          </a:solidFill>
          <a:latin typeface="Verdana" pitchFamily="34" charset="0"/>
        </a:defRPr>
      </a:lvl3pPr>
      <a:lvl4pPr algn="l" rtl="0" eaLnBrk="0" fontAlgn="base" hangingPunct="0">
        <a:spcBef>
          <a:spcPct val="0"/>
        </a:spcBef>
        <a:spcAft>
          <a:spcPct val="0"/>
        </a:spcAft>
        <a:defRPr kumimoji="1" sz="2400" b="1">
          <a:solidFill>
            <a:schemeClr val="tx1"/>
          </a:solidFill>
          <a:latin typeface="Verdana" pitchFamily="34" charset="0"/>
        </a:defRPr>
      </a:lvl4pPr>
      <a:lvl5pPr algn="l" rtl="0" eaLnBrk="0" fontAlgn="base" hangingPunct="0">
        <a:spcBef>
          <a:spcPct val="0"/>
        </a:spcBef>
        <a:spcAft>
          <a:spcPct val="0"/>
        </a:spcAft>
        <a:defRPr kumimoji="1" sz="2400" b="1">
          <a:solidFill>
            <a:schemeClr val="tx1"/>
          </a:solidFill>
          <a:latin typeface="Verdana" pitchFamily="34" charset="0"/>
        </a:defRPr>
      </a:lvl5pPr>
      <a:lvl6pPr marL="457200" algn="l" rtl="0" eaLnBrk="0" fontAlgn="base" hangingPunct="0">
        <a:spcBef>
          <a:spcPct val="0"/>
        </a:spcBef>
        <a:spcAft>
          <a:spcPct val="0"/>
        </a:spcAft>
        <a:defRPr kumimoji="1" sz="2400" b="1">
          <a:solidFill>
            <a:schemeClr val="tx1"/>
          </a:solidFill>
          <a:latin typeface="Verdana" pitchFamily="34" charset="0"/>
        </a:defRPr>
      </a:lvl6pPr>
      <a:lvl7pPr marL="914400" algn="l" rtl="0" eaLnBrk="0" fontAlgn="base" hangingPunct="0">
        <a:spcBef>
          <a:spcPct val="0"/>
        </a:spcBef>
        <a:spcAft>
          <a:spcPct val="0"/>
        </a:spcAft>
        <a:defRPr kumimoji="1" sz="2400" b="1">
          <a:solidFill>
            <a:schemeClr val="tx1"/>
          </a:solidFill>
          <a:latin typeface="Verdana" pitchFamily="34" charset="0"/>
        </a:defRPr>
      </a:lvl7pPr>
      <a:lvl8pPr marL="1371600" algn="l" rtl="0" eaLnBrk="0" fontAlgn="base" hangingPunct="0">
        <a:spcBef>
          <a:spcPct val="0"/>
        </a:spcBef>
        <a:spcAft>
          <a:spcPct val="0"/>
        </a:spcAft>
        <a:defRPr kumimoji="1" sz="2400" b="1">
          <a:solidFill>
            <a:schemeClr val="tx1"/>
          </a:solidFill>
          <a:latin typeface="Verdana" pitchFamily="34" charset="0"/>
        </a:defRPr>
      </a:lvl8pPr>
      <a:lvl9pPr marL="1828800" algn="l" rtl="0" eaLnBrk="0" fontAlgn="base" hangingPunct="0">
        <a:spcBef>
          <a:spcPct val="0"/>
        </a:spcBef>
        <a:spcAft>
          <a:spcPct val="0"/>
        </a:spcAft>
        <a:defRPr kumimoji="1" sz="2400" b="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tx1"/>
        </a:buClr>
        <a:buChar char="•"/>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000">
          <a:solidFill>
            <a:schemeClr val="tx1"/>
          </a:solidFill>
          <a:latin typeface="+mn-lt"/>
        </a:defRPr>
      </a:lvl2pPr>
      <a:lvl3pPr marL="1143000" indent="-228600" algn="l" rtl="0" eaLnBrk="0" fontAlgn="base" hangingPunct="0">
        <a:spcBef>
          <a:spcPct val="20000"/>
        </a:spcBef>
        <a:spcAft>
          <a:spcPct val="0"/>
        </a:spcAft>
        <a:buClr>
          <a:schemeClr val="tx1"/>
        </a:buClr>
        <a:buChar char="•"/>
        <a:defRPr kumimoji="1"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kumimoji="1">
          <a:solidFill>
            <a:schemeClr val="tx1"/>
          </a:solidFill>
          <a:latin typeface="+mn-lt"/>
        </a:defRPr>
      </a:lvl4pPr>
      <a:lvl5pPr marL="2057400" indent="-228600" algn="l" rtl="0" eaLnBrk="0" fontAlgn="base" hangingPunct="0">
        <a:spcBef>
          <a:spcPct val="20000"/>
        </a:spcBef>
        <a:spcAft>
          <a:spcPct val="0"/>
        </a:spcAft>
        <a:buClr>
          <a:schemeClr val="tx1"/>
        </a:buClr>
        <a:buChar char="»"/>
        <a:defRPr kumimoji="1">
          <a:solidFill>
            <a:schemeClr val="tx1"/>
          </a:solidFill>
          <a:latin typeface="+mn-lt"/>
        </a:defRPr>
      </a:lvl5pPr>
      <a:lvl6pPr marL="2514600" indent="-228600" algn="l" rtl="0" eaLnBrk="0" fontAlgn="base" hangingPunct="0">
        <a:spcBef>
          <a:spcPct val="20000"/>
        </a:spcBef>
        <a:spcAft>
          <a:spcPct val="0"/>
        </a:spcAft>
        <a:buClr>
          <a:schemeClr val="tx1"/>
        </a:buClr>
        <a:buChar char="»"/>
        <a:defRPr kumimoji="1">
          <a:solidFill>
            <a:schemeClr val="tx1"/>
          </a:solidFill>
          <a:latin typeface="+mn-lt"/>
        </a:defRPr>
      </a:lvl6pPr>
      <a:lvl7pPr marL="2971800" indent="-228600" algn="l" rtl="0" eaLnBrk="0" fontAlgn="base" hangingPunct="0">
        <a:spcBef>
          <a:spcPct val="20000"/>
        </a:spcBef>
        <a:spcAft>
          <a:spcPct val="0"/>
        </a:spcAft>
        <a:buClr>
          <a:schemeClr val="tx1"/>
        </a:buClr>
        <a:buChar char="»"/>
        <a:defRPr kumimoji="1">
          <a:solidFill>
            <a:schemeClr val="tx1"/>
          </a:solidFill>
          <a:latin typeface="+mn-lt"/>
        </a:defRPr>
      </a:lvl7pPr>
      <a:lvl8pPr marL="3429000" indent="-228600" algn="l" rtl="0" eaLnBrk="0" fontAlgn="base" hangingPunct="0">
        <a:spcBef>
          <a:spcPct val="20000"/>
        </a:spcBef>
        <a:spcAft>
          <a:spcPct val="0"/>
        </a:spcAft>
        <a:buClr>
          <a:schemeClr val="tx1"/>
        </a:buClr>
        <a:buChar char="»"/>
        <a:defRPr kumimoji="1">
          <a:solidFill>
            <a:schemeClr val="tx1"/>
          </a:solidFill>
          <a:latin typeface="+mn-lt"/>
        </a:defRPr>
      </a:lvl8pPr>
      <a:lvl9pPr marL="3886200" indent="-228600" algn="l" rtl="0" eaLnBrk="0" fontAlgn="base" hangingPunct="0">
        <a:spcBef>
          <a:spcPct val="20000"/>
        </a:spcBef>
        <a:spcAft>
          <a:spcPct val="0"/>
        </a:spcAft>
        <a:buClr>
          <a:schemeClr val="tx1"/>
        </a:buClr>
        <a:buChar char="»"/>
        <a:defRPr kumimoj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1.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Systems view of Advantage</a:t>
            </a:r>
          </a:p>
        </p:txBody>
      </p:sp>
      <p:sp>
        <p:nvSpPr>
          <p:cNvPr id="4" name="Oval 3"/>
          <p:cNvSpPr/>
          <p:nvPr/>
        </p:nvSpPr>
        <p:spPr bwMode="auto">
          <a:xfrm>
            <a:off x="5287581" y="1439334"/>
            <a:ext cx="1436016" cy="1028497"/>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Arial" charset="0"/>
              </a:rPr>
              <a:t>No baggage transfers, no seat reservations</a:t>
            </a:r>
          </a:p>
        </p:txBody>
      </p:sp>
      <p:sp>
        <p:nvSpPr>
          <p:cNvPr id="5" name="Oval 4"/>
          <p:cNvSpPr/>
          <p:nvPr/>
        </p:nvSpPr>
        <p:spPr bwMode="auto">
          <a:xfrm>
            <a:off x="6643348" y="2156173"/>
            <a:ext cx="1436016" cy="1028497"/>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Arial" charset="0"/>
              </a:rPr>
              <a:t>Short turnaround time</a:t>
            </a:r>
          </a:p>
        </p:txBody>
      </p:sp>
      <p:sp>
        <p:nvSpPr>
          <p:cNvPr id="6" name="Oval 5"/>
          <p:cNvSpPr/>
          <p:nvPr/>
        </p:nvSpPr>
        <p:spPr bwMode="auto">
          <a:xfrm>
            <a:off x="2903293" y="1482191"/>
            <a:ext cx="1436016" cy="1028497"/>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Arial" charset="0"/>
              </a:rPr>
              <a:t>On time departures</a:t>
            </a:r>
          </a:p>
        </p:txBody>
      </p:sp>
      <p:sp>
        <p:nvSpPr>
          <p:cNvPr id="7" name="Oval 6"/>
          <p:cNvSpPr/>
          <p:nvPr/>
        </p:nvSpPr>
        <p:spPr bwMode="auto">
          <a:xfrm>
            <a:off x="7321237" y="3659983"/>
            <a:ext cx="1436016" cy="1028497"/>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200" dirty="0"/>
              <a:t>Under-utilised, l</a:t>
            </a:r>
            <a:r>
              <a:rPr kumimoji="0" lang="en-GB" sz="1200" b="0" i="0" u="none" strike="noStrike" cap="none" normalizeH="0" baseline="0" dirty="0">
                <a:ln>
                  <a:noFill/>
                </a:ln>
                <a:solidFill>
                  <a:schemeClr val="tx1"/>
                </a:solidFill>
                <a:effectLst/>
                <a:latin typeface="Arial" charset="0"/>
              </a:rPr>
              <a:t>ow cost, airports</a:t>
            </a:r>
          </a:p>
        </p:txBody>
      </p:sp>
      <p:sp>
        <p:nvSpPr>
          <p:cNvPr id="8" name="Oval 7"/>
          <p:cNvSpPr/>
          <p:nvPr/>
        </p:nvSpPr>
        <p:spPr bwMode="auto">
          <a:xfrm>
            <a:off x="7204378" y="5206652"/>
            <a:ext cx="1436016" cy="1028497"/>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Arial" charset="0"/>
              </a:rPr>
              <a:t>Web based sales</a:t>
            </a:r>
          </a:p>
        </p:txBody>
      </p:sp>
      <p:sp>
        <p:nvSpPr>
          <p:cNvPr id="9" name="Oval 8"/>
          <p:cNvSpPr/>
          <p:nvPr/>
        </p:nvSpPr>
        <p:spPr bwMode="auto">
          <a:xfrm>
            <a:off x="694334" y="4205404"/>
            <a:ext cx="1436016" cy="1028497"/>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Arial" charset="0"/>
              </a:rPr>
              <a:t>Flexible pricing</a:t>
            </a:r>
          </a:p>
        </p:txBody>
      </p:sp>
      <p:sp>
        <p:nvSpPr>
          <p:cNvPr id="10" name="Oval 9"/>
          <p:cNvSpPr/>
          <p:nvPr/>
        </p:nvSpPr>
        <p:spPr bwMode="auto">
          <a:xfrm>
            <a:off x="5396675" y="5654691"/>
            <a:ext cx="1436016" cy="1028497"/>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Arial" charset="0"/>
              </a:rPr>
              <a:t>Culture focused on eliminating costs</a:t>
            </a:r>
          </a:p>
        </p:txBody>
      </p:sp>
      <p:sp>
        <p:nvSpPr>
          <p:cNvPr id="11" name="Oval 10"/>
          <p:cNvSpPr/>
          <p:nvPr/>
        </p:nvSpPr>
        <p:spPr bwMode="auto">
          <a:xfrm>
            <a:off x="2104646" y="5093665"/>
            <a:ext cx="1436016" cy="1028497"/>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Arial" charset="0"/>
              </a:rPr>
              <a:t>No frills – pay only for what you use</a:t>
            </a:r>
          </a:p>
        </p:txBody>
      </p:sp>
      <p:sp>
        <p:nvSpPr>
          <p:cNvPr id="12" name="Oval 11"/>
          <p:cNvSpPr/>
          <p:nvPr/>
        </p:nvSpPr>
        <p:spPr bwMode="auto">
          <a:xfrm>
            <a:off x="5140706" y="3453294"/>
            <a:ext cx="1729775" cy="1238894"/>
          </a:xfrm>
          <a:prstGeom prst="ellipse">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charset="0"/>
              </a:rPr>
              <a:t>Higher utilisation</a:t>
            </a:r>
          </a:p>
        </p:txBody>
      </p:sp>
      <p:sp>
        <p:nvSpPr>
          <p:cNvPr id="13" name="Oval 12"/>
          <p:cNvSpPr/>
          <p:nvPr/>
        </p:nvSpPr>
        <p:spPr bwMode="auto">
          <a:xfrm>
            <a:off x="2351249" y="3453294"/>
            <a:ext cx="1729775" cy="1238894"/>
          </a:xfrm>
          <a:prstGeom prst="ellipse">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charset="0"/>
              </a:rPr>
              <a:t>Lower prices for price sensitive customers</a:t>
            </a:r>
          </a:p>
        </p:txBody>
      </p:sp>
      <p:sp>
        <p:nvSpPr>
          <p:cNvPr id="14" name="Oval 13"/>
          <p:cNvSpPr/>
          <p:nvPr/>
        </p:nvSpPr>
        <p:spPr bwMode="auto">
          <a:xfrm>
            <a:off x="3766381" y="4575505"/>
            <a:ext cx="1729775" cy="1238894"/>
          </a:xfrm>
          <a:prstGeom prst="ellipse">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t>Lower </a:t>
            </a:r>
            <a:r>
              <a:rPr kumimoji="0" lang="en-GB" sz="1400" b="0" i="0" u="none" strike="noStrike" cap="none" normalizeH="0" baseline="0" dirty="0">
                <a:ln>
                  <a:noFill/>
                </a:ln>
                <a:solidFill>
                  <a:schemeClr val="tx1"/>
                </a:solidFill>
                <a:effectLst/>
                <a:latin typeface="Arial" charset="0"/>
              </a:rPr>
              <a:t>costs</a:t>
            </a:r>
          </a:p>
        </p:txBody>
      </p:sp>
      <p:sp>
        <p:nvSpPr>
          <p:cNvPr id="15" name="Oval 14"/>
          <p:cNvSpPr/>
          <p:nvPr/>
        </p:nvSpPr>
        <p:spPr bwMode="auto">
          <a:xfrm>
            <a:off x="670953" y="1482186"/>
            <a:ext cx="1436016" cy="1028497"/>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Arial" charset="0"/>
              </a:rPr>
              <a:t>Point to point routes – no hub and spoke</a:t>
            </a:r>
          </a:p>
        </p:txBody>
      </p:sp>
      <p:cxnSp>
        <p:nvCxnSpPr>
          <p:cNvPr id="16" name="Curved Connector 18"/>
          <p:cNvCxnSpPr>
            <a:stCxn id="14" idx="2"/>
            <a:endCxn id="13" idx="4"/>
          </p:cNvCxnSpPr>
          <p:nvPr/>
        </p:nvCxnSpPr>
        <p:spPr bwMode="auto">
          <a:xfrm rot="10800000">
            <a:off x="3216137" y="4692189"/>
            <a:ext cx="550245" cy="502765"/>
          </a:xfrm>
          <a:prstGeom prst="curvedConnector2">
            <a:avLst/>
          </a:prstGeom>
          <a:solidFill>
            <a:schemeClr val="accent1"/>
          </a:solidFill>
          <a:ln w="28575" cap="flat" cmpd="sng" algn="ctr">
            <a:solidFill>
              <a:schemeClr val="tx1"/>
            </a:solidFill>
            <a:prstDash val="solid"/>
            <a:round/>
            <a:headEnd type="none" w="med" len="med"/>
            <a:tailEnd type="arrow"/>
          </a:ln>
          <a:effectLst/>
        </p:spPr>
      </p:cxnSp>
      <p:cxnSp>
        <p:nvCxnSpPr>
          <p:cNvPr id="17" name="Curved Connector 18"/>
          <p:cNvCxnSpPr>
            <a:stCxn id="12" idx="4"/>
            <a:endCxn id="14" idx="6"/>
          </p:cNvCxnSpPr>
          <p:nvPr/>
        </p:nvCxnSpPr>
        <p:spPr bwMode="auto">
          <a:xfrm rot="5400000">
            <a:off x="5499493" y="4688852"/>
            <a:ext cx="502765" cy="509437"/>
          </a:xfrm>
          <a:prstGeom prst="curvedConnector2">
            <a:avLst/>
          </a:prstGeom>
          <a:solidFill>
            <a:schemeClr val="accent1"/>
          </a:solidFill>
          <a:ln w="28575" cap="flat" cmpd="sng" algn="ctr">
            <a:solidFill>
              <a:schemeClr val="tx1"/>
            </a:solidFill>
            <a:prstDash val="solid"/>
            <a:round/>
            <a:headEnd type="none" w="med" len="med"/>
            <a:tailEnd type="arrow"/>
          </a:ln>
          <a:effectLst/>
        </p:spPr>
      </p:cxnSp>
      <p:sp>
        <p:nvSpPr>
          <p:cNvPr id="18" name="Oval 17"/>
          <p:cNvSpPr/>
          <p:nvPr/>
        </p:nvSpPr>
        <p:spPr bwMode="auto">
          <a:xfrm>
            <a:off x="3766381" y="2319787"/>
            <a:ext cx="1729775" cy="1238894"/>
          </a:xfrm>
          <a:prstGeom prst="ellipse">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Arial" charset="0"/>
              </a:rPr>
              <a:t>Higher demand</a:t>
            </a:r>
            <a:endParaRPr kumimoji="0" lang="en-GB" sz="1400" b="0" i="0" u="none" strike="noStrike" cap="none" normalizeH="0" baseline="0" dirty="0">
              <a:ln>
                <a:noFill/>
              </a:ln>
              <a:solidFill>
                <a:schemeClr val="tx1"/>
              </a:solidFill>
              <a:effectLst/>
              <a:latin typeface="Arial" charset="0"/>
            </a:endParaRPr>
          </a:p>
        </p:txBody>
      </p:sp>
      <p:cxnSp>
        <p:nvCxnSpPr>
          <p:cNvPr id="19" name="Curved Connector 18"/>
          <p:cNvCxnSpPr>
            <a:stCxn id="13" idx="0"/>
            <a:endCxn id="18" idx="2"/>
          </p:cNvCxnSpPr>
          <p:nvPr/>
        </p:nvCxnSpPr>
        <p:spPr bwMode="auto">
          <a:xfrm rot="5400000" flipH="1" flipV="1">
            <a:off x="3234228" y="2921142"/>
            <a:ext cx="514059" cy="550245"/>
          </a:xfrm>
          <a:prstGeom prst="curvedConnector2">
            <a:avLst/>
          </a:prstGeom>
          <a:solidFill>
            <a:schemeClr val="accent1"/>
          </a:solidFill>
          <a:ln w="28575" cap="flat" cmpd="sng" algn="ctr">
            <a:solidFill>
              <a:schemeClr val="tx1"/>
            </a:solidFill>
            <a:prstDash val="solid"/>
            <a:round/>
            <a:headEnd type="none" w="med" len="med"/>
            <a:tailEnd type="arrow"/>
          </a:ln>
          <a:effectLst/>
        </p:spPr>
      </p:cxnSp>
      <p:cxnSp>
        <p:nvCxnSpPr>
          <p:cNvPr id="20" name="Curved Connector 18"/>
          <p:cNvCxnSpPr>
            <a:stCxn id="18" idx="6"/>
            <a:endCxn id="12" idx="0"/>
          </p:cNvCxnSpPr>
          <p:nvPr/>
        </p:nvCxnSpPr>
        <p:spPr bwMode="auto">
          <a:xfrm>
            <a:off x="5496156" y="2939235"/>
            <a:ext cx="509437" cy="514059"/>
          </a:xfrm>
          <a:prstGeom prst="curvedConnector2">
            <a:avLst/>
          </a:prstGeom>
          <a:solidFill>
            <a:schemeClr val="accent1"/>
          </a:solidFill>
          <a:ln w="28575" cap="flat" cmpd="sng" algn="ctr">
            <a:solidFill>
              <a:schemeClr val="tx1"/>
            </a:solidFill>
            <a:prstDash val="solid"/>
            <a:round/>
            <a:headEnd type="none" w="med" len="med"/>
            <a:tailEnd type="arrow"/>
          </a:ln>
          <a:effectLst/>
        </p:spPr>
      </p:cxnSp>
      <p:cxnSp>
        <p:nvCxnSpPr>
          <p:cNvPr id="21" name="Curved Connector 18"/>
          <p:cNvCxnSpPr>
            <a:stCxn id="6" idx="6"/>
            <a:endCxn id="12" idx="0"/>
          </p:cNvCxnSpPr>
          <p:nvPr/>
        </p:nvCxnSpPr>
        <p:spPr bwMode="auto">
          <a:xfrm>
            <a:off x="4339308" y="1996439"/>
            <a:ext cx="1666285" cy="1456855"/>
          </a:xfrm>
          <a:prstGeom prst="curvedConnector2">
            <a:avLst/>
          </a:prstGeom>
          <a:solidFill>
            <a:schemeClr val="accent1"/>
          </a:solidFill>
          <a:ln w="9525" cap="flat" cmpd="sng" algn="ctr">
            <a:solidFill>
              <a:schemeClr val="tx1"/>
            </a:solidFill>
            <a:prstDash val="solid"/>
            <a:round/>
            <a:headEnd type="none" w="med" len="med"/>
            <a:tailEnd type="arrow"/>
          </a:ln>
          <a:effectLst/>
        </p:spPr>
      </p:cxnSp>
      <p:cxnSp>
        <p:nvCxnSpPr>
          <p:cNvPr id="22" name="Curved Connector 18"/>
          <p:cNvCxnSpPr>
            <a:stCxn id="6" idx="6"/>
            <a:endCxn id="18" idx="0"/>
          </p:cNvCxnSpPr>
          <p:nvPr/>
        </p:nvCxnSpPr>
        <p:spPr bwMode="auto">
          <a:xfrm>
            <a:off x="4339308" y="1996439"/>
            <a:ext cx="291960" cy="323348"/>
          </a:xfrm>
          <a:prstGeom prst="curvedConnector2">
            <a:avLst/>
          </a:prstGeom>
          <a:solidFill>
            <a:schemeClr val="accent1"/>
          </a:solidFill>
          <a:ln w="9525" cap="flat" cmpd="sng" algn="ctr">
            <a:solidFill>
              <a:schemeClr val="tx1"/>
            </a:solidFill>
            <a:prstDash val="solid"/>
            <a:round/>
            <a:headEnd type="none" w="med" len="med"/>
            <a:tailEnd type="arrow"/>
          </a:ln>
          <a:effectLst/>
        </p:spPr>
      </p:cxnSp>
      <p:cxnSp>
        <p:nvCxnSpPr>
          <p:cNvPr id="23" name="Curved Connector 18"/>
          <p:cNvCxnSpPr>
            <a:stCxn id="5" idx="4"/>
            <a:endCxn id="12" idx="7"/>
          </p:cNvCxnSpPr>
          <p:nvPr/>
        </p:nvCxnSpPr>
        <p:spPr bwMode="auto">
          <a:xfrm rot="5400000">
            <a:off x="6764231" y="3037600"/>
            <a:ext cx="450055" cy="744196"/>
          </a:xfrm>
          <a:prstGeom prst="curvedConnector3">
            <a:avLst>
              <a:gd name="adj1" fmla="val 23942"/>
            </a:avLst>
          </a:prstGeom>
          <a:solidFill>
            <a:schemeClr val="accent1"/>
          </a:solidFill>
          <a:ln w="9525" cap="flat" cmpd="sng" algn="ctr">
            <a:solidFill>
              <a:schemeClr val="tx1"/>
            </a:solidFill>
            <a:prstDash val="solid"/>
            <a:round/>
            <a:headEnd type="none" w="med" len="med"/>
            <a:tailEnd type="arrow"/>
          </a:ln>
          <a:effectLst/>
        </p:spPr>
      </p:cxnSp>
      <p:cxnSp>
        <p:nvCxnSpPr>
          <p:cNvPr id="24" name="Curved Connector 18"/>
          <p:cNvCxnSpPr>
            <a:stCxn id="9" idx="6"/>
            <a:endCxn id="13" idx="3"/>
          </p:cNvCxnSpPr>
          <p:nvPr/>
        </p:nvCxnSpPr>
        <p:spPr bwMode="auto">
          <a:xfrm flipV="1">
            <a:off x="2130350" y="4510756"/>
            <a:ext cx="474218" cy="208896"/>
          </a:xfrm>
          <a:prstGeom prst="curvedConnector2">
            <a:avLst/>
          </a:prstGeom>
          <a:solidFill>
            <a:schemeClr val="accent1"/>
          </a:solidFill>
          <a:ln w="9525" cap="flat" cmpd="sng" algn="ctr">
            <a:solidFill>
              <a:schemeClr val="tx1"/>
            </a:solidFill>
            <a:prstDash val="solid"/>
            <a:round/>
            <a:headEnd type="none" w="med" len="med"/>
            <a:tailEnd type="arrow"/>
          </a:ln>
          <a:effectLst/>
        </p:spPr>
      </p:cxnSp>
      <p:cxnSp>
        <p:nvCxnSpPr>
          <p:cNvPr id="25" name="Curved Connector 18"/>
          <p:cNvCxnSpPr>
            <a:stCxn id="4" idx="6"/>
            <a:endCxn id="5" idx="1"/>
          </p:cNvCxnSpPr>
          <p:nvPr/>
        </p:nvCxnSpPr>
        <p:spPr bwMode="auto">
          <a:xfrm>
            <a:off x="6723597" y="1953583"/>
            <a:ext cx="130051" cy="353210"/>
          </a:xfrm>
          <a:prstGeom prst="curvedConnector2">
            <a:avLst/>
          </a:prstGeom>
          <a:solidFill>
            <a:schemeClr val="accent1"/>
          </a:solidFill>
          <a:ln w="9525" cap="flat" cmpd="sng" algn="ctr">
            <a:solidFill>
              <a:schemeClr val="tx1"/>
            </a:solidFill>
            <a:prstDash val="solid"/>
            <a:round/>
            <a:headEnd type="none" w="med" len="med"/>
            <a:tailEnd type="arrow"/>
          </a:ln>
          <a:effectLst/>
        </p:spPr>
      </p:cxnSp>
      <p:cxnSp>
        <p:nvCxnSpPr>
          <p:cNvPr id="26" name="Curved Connector 18"/>
          <p:cNvCxnSpPr>
            <a:stCxn id="11" idx="0"/>
            <a:endCxn id="13" idx="4"/>
          </p:cNvCxnSpPr>
          <p:nvPr/>
        </p:nvCxnSpPr>
        <p:spPr bwMode="auto">
          <a:xfrm rot="5400000" flipH="1" flipV="1">
            <a:off x="2818657" y="4696186"/>
            <a:ext cx="401477" cy="393482"/>
          </a:xfrm>
          <a:prstGeom prst="curved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cxnSp>
        <p:nvCxnSpPr>
          <p:cNvPr id="27" name="Curved Connector 18"/>
          <p:cNvCxnSpPr>
            <a:stCxn id="8" idx="2"/>
            <a:endCxn id="14" idx="6"/>
          </p:cNvCxnSpPr>
          <p:nvPr/>
        </p:nvCxnSpPr>
        <p:spPr bwMode="auto">
          <a:xfrm rot="10800000">
            <a:off x="5496157" y="5194954"/>
            <a:ext cx="1708222" cy="525948"/>
          </a:xfrm>
          <a:prstGeom prst="curved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cxnSp>
        <p:nvCxnSpPr>
          <p:cNvPr id="28" name="Curved Connector 18"/>
          <p:cNvCxnSpPr>
            <a:stCxn id="7" idx="1"/>
            <a:endCxn id="12" idx="7"/>
          </p:cNvCxnSpPr>
          <p:nvPr/>
        </p:nvCxnSpPr>
        <p:spPr bwMode="auto">
          <a:xfrm rot="16200000" flipV="1">
            <a:off x="6986411" y="3265476"/>
            <a:ext cx="175877" cy="914376"/>
          </a:xfrm>
          <a:prstGeom prst="curvedConnector3">
            <a:avLst>
              <a:gd name="adj1" fmla="val 234413"/>
            </a:avLst>
          </a:prstGeom>
          <a:solidFill>
            <a:schemeClr val="accent1"/>
          </a:solidFill>
          <a:ln w="9525" cap="flat" cmpd="sng" algn="ctr">
            <a:solidFill>
              <a:schemeClr val="tx1"/>
            </a:solidFill>
            <a:prstDash val="solid"/>
            <a:round/>
            <a:headEnd type="none" w="med" len="med"/>
            <a:tailEnd type="arrow"/>
          </a:ln>
          <a:effectLst/>
        </p:spPr>
      </p:cxnSp>
      <p:cxnSp>
        <p:nvCxnSpPr>
          <p:cNvPr id="29" name="Curved Connector 18"/>
          <p:cNvCxnSpPr>
            <a:stCxn id="7" idx="3"/>
            <a:endCxn id="14" idx="6"/>
          </p:cNvCxnSpPr>
          <p:nvPr/>
        </p:nvCxnSpPr>
        <p:spPr bwMode="auto">
          <a:xfrm rot="5400000">
            <a:off x="6185301" y="3848716"/>
            <a:ext cx="657092" cy="2035381"/>
          </a:xfrm>
          <a:prstGeom prst="curvedConnector2">
            <a:avLst/>
          </a:prstGeom>
          <a:solidFill>
            <a:schemeClr val="accent1"/>
          </a:solidFill>
          <a:ln w="9525" cap="flat" cmpd="sng" algn="ctr">
            <a:solidFill>
              <a:schemeClr val="tx1"/>
            </a:solidFill>
            <a:prstDash val="solid"/>
            <a:round/>
            <a:headEnd type="none" w="med" len="med"/>
            <a:tailEnd type="arrow"/>
          </a:ln>
          <a:effectLst/>
        </p:spPr>
      </p:cxnSp>
      <p:cxnSp>
        <p:nvCxnSpPr>
          <p:cNvPr id="30" name="Curved Connector 18"/>
          <p:cNvCxnSpPr>
            <a:stCxn id="15" idx="7"/>
            <a:endCxn id="6" idx="1"/>
          </p:cNvCxnSpPr>
          <p:nvPr/>
        </p:nvCxnSpPr>
        <p:spPr bwMode="auto">
          <a:xfrm rot="16200000" flipH="1">
            <a:off x="2505127" y="1024346"/>
            <a:ext cx="5" cy="1216923"/>
          </a:xfrm>
          <a:prstGeom prst="curvedConnector3">
            <a:avLst>
              <a:gd name="adj1" fmla="val -2147483647"/>
            </a:avLst>
          </a:prstGeom>
          <a:solidFill>
            <a:schemeClr val="accent1"/>
          </a:solidFill>
          <a:ln w="9525" cap="flat" cmpd="sng" algn="ctr">
            <a:solidFill>
              <a:schemeClr val="tx1"/>
            </a:solidFill>
            <a:prstDash val="solid"/>
            <a:round/>
            <a:headEnd type="none" w="med" len="med"/>
            <a:tailEnd type="arrow"/>
          </a:ln>
          <a:effectLst/>
        </p:spPr>
      </p:cxnSp>
      <p:cxnSp>
        <p:nvCxnSpPr>
          <p:cNvPr id="31" name="Curved Connector 18"/>
          <p:cNvCxnSpPr>
            <a:stCxn id="7" idx="7"/>
            <a:endCxn id="6" idx="7"/>
          </p:cNvCxnSpPr>
          <p:nvPr/>
        </p:nvCxnSpPr>
        <p:spPr bwMode="auto">
          <a:xfrm rot="16200000" flipV="1">
            <a:off x="5249085" y="512734"/>
            <a:ext cx="2177792" cy="4417945"/>
          </a:xfrm>
          <a:prstGeom prst="curvedConnector3">
            <a:avLst>
              <a:gd name="adj1" fmla="val 116845"/>
            </a:avLst>
          </a:prstGeom>
          <a:solidFill>
            <a:schemeClr val="accent1"/>
          </a:solidFill>
          <a:ln w="9525" cap="flat" cmpd="sng" algn="ctr">
            <a:solidFill>
              <a:schemeClr val="tx1"/>
            </a:solidFill>
            <a:prstDash val="solid"/>
            <a:round/>
            <a:headEnd type="none" w="med" len="med"/>
            <a:tailEnd type="arrow"/>
          </a:ln>
          <a:effectLst/>
        </p:spPr>
      </p:cxnSp>
      <p:cxnSp>
        <p:nvCxnSpPr>
          <p:cNvPr id="32" name="Curved Connector 18"/>
          <p:cNvCxnSpPr>
            <a:stCxn id="10" idx="0"/>
            <a:endCxn id="14" idx="6"/>
          </p:cNvCxnSpPr>
          <p:nvPr/>
        </p:nvCxnSpPr>
        <p:spPr bwMode="auto">
          <a:xfrm rot="16200000" flipV="1">
            <a:off x="5575551" y="5115559"/>
            <a:ext cx="459738" cy="618527"/>
          </a:xfrm>
          <a:prstGeom prst="curvedConnector2">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2715923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bwMode="gray">
          <a:xfrm>
            <a:off x="479425" y="266700"/>
            <a:ext cx="8124825" cy="790575"/>
          </a:xfrm>
        </p:spPr>
        <p:txBody>
          <a:bodyPr/>
          <a:lstStyle/>
          <a:p>
            <a:r>
              <a:rPr lang="en-GB" sz="2400" dirty="0"/>
              <a:t>Cost Structure comparisons</a:t>
            </a:r>
          </a:p>
        </p:txBody>
      </p:sp>
      <p:sp>
        <p:nvSpPr>
          <p:cNvPr id="1237017" name="Rectangle 25"/>
          <p:cNvSpPr>
            <a:spLocks noChangeArrowheads="1"/>
          </p:cNvSpPr>
          <p:nvPr/>
        </p:nvSpPr>
        <p:spPr bwMode="auto">
          <a:xfrm>
            <a:off x="574675" y="5835134"/>
            <a:ext cx="7754938" cy="369332"/>
          </a:xfrm>
          <a:prstGeom prst="rect">
            <a:avLst/>
          </a:prstGeom>
          <a:solidFill>
            <a:schemeClr val="accent1"/>
          </a:solidFill>
          <a:ln w="9525" algn="ctr">
            <a:solidFill>
              <a:schemeClr val="tx1"/>
            </a:solidFill>
            <a:miter lim="800000"/>
            <a:headEnd/>
            <a:tailEnd/>
          </a:ln>
        </p:spPr>
        <p:txBody>
          <a:bodyPr anchor="ctr">
            <a:spAutoFit/>
          </a:bodyPr>
          <a:lstStyle/>
          <a:p>
            <a:pPr algn="ctr"/>
            <a:r>
              <a:rPr lang="en-GB" b="1" dirty="0">
                <a:solidFill>
                  <a:schemeClr val="bg1"/>
                </a:solidFill>
              </a:rPr>
              <a:t>Lower costs from different business model</a:t>
            </a:r>
          </a:p>
        </p:txBody>
      </p:sp>
      <p:graphicFrame>
        <p:nvGraphicFramePr>
          <p:cNvPr id="30" name="Object 3"/>
          <p:cNvGraphicFramePr>
            <a:graphicFrameLocks noChangeAspect="1"/>
          </p:cNvGraphicFramePr>
          <p:nvPr>
            <p:custDataLst>
              <p:tags r:id="rId1"/>
            </p:custDataLst>
          </p:nvPr>
        </p:nvGraphicFramePr>
        <p:xfrm>
          <a:off x="619125" y="1862138"/>
          <a:ext cx="6578600" cy="3640137"/>
        </p:xfrm>
        <a:graphic>
          <a:graphicData uri="http://schemas.openxmlformats.org/drawingml/2006/chart">
            <c:chart xmlns:c="http://schemas.openxmlformats.org/drawingml/2006/chart" xmlns:r="http://schemas.openxmlformats.org/officeDocument/2006/relationships" r:id="rId4"/>
          </a:graphicData>
        </a:graphic>
      </p:graphicFrame>
      <p:sp>
        <p:nvSpPr>
          <p:cNvPr id="31" name="Text Box 4"/>
          <p:cNvSpPr txBox="1">
            <a:spLocks noChangeArrowheads="1"/>
          </p:cNvSpPr>
          <p:nvPr/>
        </p:nvSpPr>
        <p:spPr bwMode="gray">
          <a:xfrm>
            <a:off x="1514141" y="4679950"/>
            <a:ext cx="265113" cy="152400"/>
          </a:xfrm>
          <a:prstGeom prst="rect">
            <a:avLst/>
          </a:prstGeom>
          <a:noFill/>
          <a:ln w="12700">
            <a:noFill/>
            <a:miter lim="800000"/>
            <a:headEnd type="none" w="sm" len="sm"/>
            <a:tailEnd type="none" w="sm" len="sm"/>
          </a:ln>
        </p:spPr>
        <p:txBody>
          <a:bodyPr wrap="none" lIns="0" tIns="0" rIns="0" bIns="0">
            <a:spAutoFit/>
          </a:bodyPr>
          <a:lstStyle/>
          <a:p>
            <a:pPr algn="r"/>
            <a:r>
              <a:rPr lang="en-GB" sz="1000">
                <a:latin typeface="Verdana" pitchFamily="34" charset="0"/>
                <a:cs typeface="Arial" charset="0"/>
              </a:rPr>
              <a:t>Fuel</a:t>
            </a:r>
          </a:p>
        </p:txBody>
      </p:sp>
      <p:sp>
        <p:nvSpPr>
          <p:cNvPr id="32" name="Text Box 5"/>
          <p:cNvSpPr txBox="1">
            <a:spLocks noChangeArrowheads="1"/>
          </p:cNvSpPr>
          <p:nvPr/>
        </p:nvSpPr>
        <p:spPr bwMode="gray">
          <a:xfrm>
            <a:off x="1434766" y="4032250"/>
            <a:ext cx="344488" cy="152400"/>
          </a:xfrm>
          <a:prstGeom prst="rect">
            <a:avLst/>
          </a:prstGeom>
          <a:noFill/>
          <a:ln w="12700">
            <a:noFill/>
            <a:miter lim="800000"/>
            <a:headEnd type="none" w="sm" len="sm"/>
            <a:tailEnd type="none" w="sm" len="sm"/>
          </a:ln>
        </p:spPr>
        <p:txBody>
          <a:bodyPr wrap="none" lIns="0" tIns="0" rIns="0" bIns="0">
            <a:spAutoFit/>
          </a:bodyPr>
          <a:lstStyle/>
          <a:p>
            <a:pPr algn="r"/>
            <a:r>
              <a:rPr lang="en-GB" sz="1000">
                <a:latin typeface="Verdana" pitchFamily="34" charset="0"/>
                <a:cs typeface="Arial" charset="0"/>
              </a:rPr>
              <a:t>Plane</a:t>
            </a:r>
          </a:p>
        </p:txBody>
      </p:sp>
      <p:sp>
        <p:nvSpPr>
          <p:cNvPr id="33" name="Text Box 6"/>
          <p:cNvSpPr txBox="1">
            <a:spLocks noChangeArrowheads="1"/>
          </p:cNvSpPr>
          <p:nvPr/>
        </p:nvSpPr>
        <p:spPr bwMode="gray">
          <a:xfrm>
            <a:off x="1128379" y="2816225"/>
            <a:ext cx="650875" cy="304800"/>
          </a:xfrm>
          <a:prstGeom prst="rect">
            <a:avLst/>
          </a:prstGeom>
          <a:noFill/>
          <a:ln w="12700">
            <a:noFill/>
            <a:miter lim="800000"/>
            <a:headEnd type="none" w="sm" len="sm"/>
            <a:tailEnd type="none" w="sm" len="sm"/>
          </a:ln>
        </p:spPr>
        <p:txBody>
          <a:bodyPr wrap="none" lIns="0" tIns="0" rIns="0" bIns="0">
            <a:spAutoFit/>
          </a:bodyPr>
          <a:lstStyle/>
          <a:p>
            <a:pPr algn="r"/>
            <a:r>
              <a:rPr lang="en-GB" sz="1000">
                <a:latin typeface="Verdana" pitchFamily="34" charset="0"/>
                <a:cs typeface="Arial" charset="0"/>
              </a:rPr>
              <a:t>Sales and</a:t>
            </a:r>
            <a:br>
              <a:rPr lang="en-GB" sz="1000">
                <a:latin typeface="Verdana" pitchFamily="34" charset="0"/>
                <a:cs typeface="Arial" charset="0"/>
              </a:rPr>
            </a:br>
            <a:r>
              <a:rPr lang="en-GB" sz="1000">
                <a:latin typeface="Verdana" pitchFamily="34" charset="0"/>
                <a:cs typeface="Arial" charset="0"/>
              </a:rPr>
              <a:t>marketing</a:t>
            </a:r>
          </a:p>
        </p:txBody>
      </p:sp>
      <p:sp>
        <p:nvSpPr>
          <p:cNvPr id="34" name="Text Box 7"/>
          <p:cNvSpPr txBox="1">
            <a:spLocks noChangeArrowheads="1"/>
          </p:cNvSpPr>
          <p:nvPr/>
        </p:nvSpPr>
        <p:spPr bwMode="gray">
          <a:xfrm>
            <a:off x="1095041" y="2454275"/>
            <a:ext cx="684213" cy="152400"/>
          </a:xfrm>
          <a:prstGeom prst="rect">
            <a:avLst/>
          </a:prstGeom>
          <a:noFill/>
          <a:ln w="12700">
            <a:noFill/>
            <a:miter lim="800000"/>
            <a:headEnd type="none" w="sm" len="sm"/>
            <a:tailEnd type="none" w="sm" len="sm"/>
          </a:ln>
        </p:spPr>
        <p:txBody>
          <a:bodyPr wrap="none" lIns="0" tIns="0" rIns="0" bIns="0">
            <a:spAutoFit/>
          </a:bodyPr>
          <a:lstStyle/>
          <a:p>
            <a:pPr algn="r"/>
            <a:r>
              <a:rPr lang="en-GB" sz="1000">
                <a:latin typeface="Verdana" pitchFamily="34" charset="0"/>
                <a:cs typeface="Arial" charset="0"/>
              </a:rPr>
              <a:t>Overheads</a:t>
            </a:r>
          </a:p>
        </p:txBody>
      </p:sp>
      <p:sp>
        <p:nvSpPr>
          <p:cNvPr id="35" name="Text Box 8"/>
          <p:cNvSpPr txBox="1">
            <a:spLocks noChangeArrowheads="1"/>
          </p:cNvSpPr>
          <p:nvPr/>
        </p:nvSpPr>
        <p:spPr bwMode="gray">
          <a:xfrm>
            <a:off x="898358" y="3140828"/>
            <a:ext cx="880896" cy="307777"/>
          </a:xfrm>
          <a:prstGeom prst="rect">
            <a:avLst/>
          </a:prstGeom>
          <a:noFill/>
          <a:ln w="12700">
            <a:noFill/>
            <a:miter lim="800000"/>
            <a:headEnd type="none" w="sm" len="sm"/>
            <a:tailEnd type="none" w="sm" len="sm"/>
          </a:ln>
        </p:spPr>
        <p:txBody>
          <a:bodyPr wrap="square" lIns="0" tIns="0" rIns="0" bIns="0">
            <a:spAutoFit/>
          </a:bodyPr>
          <a:lstStyle/>
          <a:p>
            <a:pPr algn="r"/>
            <a:r>
              <a:rPr lang="en-GB" sz="1000" dirty="0">
                <a:latin typeface="Verdana" pitchFamily="34" charset="0"/>
                <a:cs typeface="Arial" charset="0"/>
              </a:rPr>
              <a:t>Airport charges</a:t>
            </a:r>
          </a:p>
        </p:txBody>
      </p:sp>
      <p:sp>
        <p:nvSpPr>
          <p:cNvPr id="36" name="Text Box 9"/>
          <p:cNvSpPr txBox="1">
            <a:spLocks noChangeArrowheads="1"/>
          </p:cNvSpPr>
          <p:nvPr/>
        </p:nvSpPr>
        <p:spPr bwMode="gray">
          <a:xfrm>
            <a:off x="866274" y="3512303"/>
            <a:ext cx="912980" cy="307777"/>
          </a:xfrm>
          <a:prstGeom prst="rect">
            <a:avLst/>
          </a:prstGeom>
          <a:noFill/>
          <a:ln w="12700">
            <a:noFill/>
            <a:miter lim="800000"/>
            <a:headEnd type="none" w="sm" len="sm"/>
            <a:tailEnd type="none" w="sm" len="sm"/>
          </a:ln>
        </p:spPr>
        <p:txBody>
          <a:bodyPr wrap="square" lIns="0" tIns="0" rIns="0" bIns="0">
            <a:spAutoFit/>
          </a:bodyPr>
          <a:lstStyle/>
          <a:p>
            <a:pPr algn="r"/>
            <a:r>
              <a:rPr lang="en-GB" sz="1000" dirty="0">
                <a:latin typeface="Verdana" pitchFamily="34" charset="0"/>
                <a:cs typeface="Arial" charset="0"/>
              </a:rPr>
              <a:t>Cabin staff, pilots</a:t>
            </a:r>
          </a:p>
        </p:txBody>
      </p:sp>
      <p:sp>
        <p:nvSpPr>
          <p:cNvPr id="37" name="Text Box 10"/>
          <p:cNvSpPr txBox="1">
            <a:spLocks noChangeArrowheads="1"/>
          </p:cNvSpPr>
          <p:nvPr/>
        </p:nvSpPr>
        <p:spPr bwMode="gray">
          <a:xfrm>
            <a:off x="5562600" y="3220899"/>
            <a:ext cx="163506" cy="153888"/>
          </a:xfrm>
          <a:prstGeom prst="rect">
            <a:avLst/>
          </a:prstGeom>
          <a:noFill/>
          <a:ln w="12700">
            <a:noFill/>
            <a:miter lim="800000"/>
            <a:headEnd type="none" w="sm" len="sm"/>
            <a:tailEnd type="none" w="sm" len="sm"/>
          </a:ln>
        </p:spPr>
        <p:txBody>
          <a:bodyPr wrap="none" lIns="0" tIns="0" rIns="0" bIns="0">
            <a:spAutoFit/>
          </a:bodyPr>
          <a:lstStyle/>
          <a:p>
            <a:r>
              <a:rPr lang="en-GB" sz="1000" dirty="0">
                <a:latin typeface="Verdana" pitchFamily="34" charset="0"/>
                <a:cs typeface="Arial" charset="0"/>
              </a:rPr>
              <a:t>57</a:t>
            </a:r>
          </a:p>
        </p:txBody>
      </p:sp>
      <p:sp>
        <p:nvSpPr>
          <p:cNvPr id="38" name="Text Box 11"/>
          <p:cNvSpPr txBox="1">
            <a:spLocks noChangeArrowheads="1"/>
          </p:cNvSpPr>
          <p:nvPr/>
        </p:nvSpPr>
        <p:spPr bwMode="gray">
          <a:xfrm>
            <a:off x="5562600" y="2935604"/>
            <a:ext cx="163506" cy="153888"/>
          </a:xfrm>
          <a:prstGeom prst="rect">
            <a:avLst/>
          </a:prstGeom>
          <a:noFill/>
          <a:ln w="12700">
            <a:noFill/>
            <a:miter lim="800000"/>
            <a:headEnd type="none" w="sm" len="sm"/>
            <a:tailEnd type="none" w="sm" len="sm"/>
          </a:ln>
        </p:spPr>
        <p:txBody>
          <a:bodyPr wrap="none" lIns="0" tIns="0" rIns="0" bIns="0">
            <a:spAutoFit/>
          </a:bodyPr>
          <a:lstStyle/>
          <a:p>
            <a:r>
              <a:rPr lang="en-GB" sz="1000" dirty="0">
                <a:latin typeface="Verdana" pitchFamily="34" charset="0"/>
                <a:cs typeface="Arial" charset="0"/>
              </a:rPr>
              <a:t>67</a:t>
            </a:r>
          </a:p>
        </p:txBody>
      </p:sp>
      <p:sp>
        <p:nvSpPr>
          <p:cNvPr id="39" name="Text Box 12"/>
          <p:cNvSpPr txBox="1">
            <a:spLocks noChangeArrowheads="1"/>
          </p:cNvSpPr>
          <p:nvPr/>
        </p:nvSpPr>
        <p:spPr bwMode="gray">
          <a:xfrm>
            <a:off x="2017045" y="1743160"/>
            <a:ext cx="989012" cy="152400"/>
          </a:xfrm>
          <a:prstGeom prst="rect">
            <a:avLst/>
          </a:prstGeom>
          <a:noFill/>
          <a:ln w="12700">
            <a:noFill/>
            <a:miter lim="800000"/>
            <a:headEnd type="none" w="sm" len="sm"/>
            <a:tailEnd type="none" w="sm" len="sm"/>
          </a:ln>
        </p:spPr>
        <p:txBody>
          <a:bodyPr wrap="none" lIns="0" tIns="0" rIns="0" bIns="0">
            <a:spAutoFit/>
          </a:bodyPr>
          <a:lstStyle/>
          <a:p>
            <a:r>
              <a:rPr lang="en-GB" sz="1000" dirty="0">
                <a:latin typeface="Verdana" pitchFamily="34" charset="0"/>
                <a:cs typeface="Arial" charset="0"/>
              </a:rPr>
              <a:t>Revenue = 100</a:t>
            </a:r>
          </a:p>
        </p:txBody>
      </p:sp>
      <p:sp>
        <p:nvSpPr>
          <p:cNvPr id="40" name="Line 13"/>
          <p:cNvSpPr>
            <a:spLocks noChangeShapeType="1"/>
          </p:cNvSpPr>
          <p:nvPr/>
        </p:nvSpPr>
        <p:spPr bwMode="gray">
          <a:xfrm>
            <a:off x="3400926" y="1957137"/>
            <a:ext cx="1450043" cy="1142524"/>
          </a:xfrm>
          <a:prstGeom prst="line">
            <a:avLst/>
          </a:prstGeom>
          <a:noFill/>
          <a:ln w="9525">
            <a:solidFill>
              <a:srgbClr val="000000"/>
            </a:solidFill>
            <a:prstDash val="dash"/>
            <a:round/>
            <a:headEnd/>
            <a:tailEnd/>
          </a:ln>
        </p:spPr>
        <p:txBody>
          <a:bodyPr/>
          <a:lstStyle/>
          <a:p>
            <a:endParaRPr lang="en-GB"/>
          </a:p>
        </p:txBody>
      </p:sp>
      <p:sp>
        <p:nvSpPr>
          <p:cNvPr id="41" name="Text Box 14"/>
          <p:cNvSpPr txBox="1">
            <a:spLocks noChangeArrowheads="1"/>
          </p:cNvSpPr>
          <p:nvPr/>
        </p:nvSpPr>
        <p:spPr bwMode="gray">
          <a:xfrm>
            <a:off x="7720847" y="4289109"/>
            <a:ext cx="1134395" cy="461665"/>
          </a:xfrm>
          <a:prstGeom prst="rect">
            <a:avLst/>
          </a:prstGeom>
          <a:noFill/>
          <a:ln w="12700">
            <a:noFill/>
            <a:miter lim="800000"/>
            <a:headEnd type="none" w="sm" len="sm"/>
            <a:tailEnd type="none" w="sm" len="sm"/>
          </a:ln>
        </p:spPr>
        <p:txBody>
          <a:bodyPr wrap="square" lIns="0" tIns="0" rIns="0" bIns="0">
            <a:spAutoFit/>
          </a:bodyPr>
          <a:lstStyle/>
          <a:p>
            <a:r>
              <a:rPr lang="en-GB" sz="1000" dirty="0">
                <a:latin typeface="Verdana" pitchFamily="34" charset="0"/>
                <a:cs typeface="Arial" charset="0"/>
              </a:rPr>
              <a:t>20% more seats</a:t>
            </a:r>
          </a:p>
          <a:p>
            <a:r>
              <a:rPr lang="en-GB" sz="1000" dirty="0">
                <a:latin typeface="Verdana" pitchFamily="34" charset="0"/>
                <a:cs typeface="Arial" charset="0"/>
              </a:rPr>
              <a:t>30% higher utilization</a:t>
            </a:r>
          </a:p>
        </p:txBody>
      </p:sp>
      <p:sp>
        <p:nvSpPr>
          <p:cNvPr id="42" name="Text Box 15"/>
          <p:cNvSpPr txBox="1">
            <a:spLocks noChangeArrowheads="1"/>
          </p:cNvSpPr>
          <p:nvPr/>
        </p:nvSpPr>
        <p:spPr bwMode="gray">
          <a:xfrm>
            <a:off x="6329363" y="4035643"/>
            <a:ext cx="1202813" cy="307777"/>
          </a:xfrm>
          <a:prstGeom prst="rect">
            <a:avLst/>
          </a:prstGeom>
          <a:noFill/>
          <a:ln w="12700">
            <a:noFill/>
            <a:miter lim="800000"/>
            <a:headEnd type="none" w="sm" len="sm"/>
            <a:tailEnd type="none" w="sm" len="sm"/>
          </a:ln>
        </p:spPr>
        <p:txBody>
          <a:bodyPr wrap="square" lIns="0" tIns="0" rIns="0" bIns="0">
            <a:spAutoFit/>
          </a:bodyPr>
          <a:lstStyle/>
          <a:p>
            <a:r>
              <a:rPr lang="en-GB" sz="1000" dirty="0">
                <a:latin typeface="Verdana" pitchFamily="34" charset="0"/>
                <a:cs typeface="Arial" charset="0"/>
              </a:rPr>
              <a:t>Higher utilisation of staff</a:t>
            </a:r>
          </a:p>
        </p:txBody>
      </p:sp>
      <p:sp>
        <p:nvSpPr>
          <p:cNvPr id="43" name="Text Box 16"/>
          <p:cNvSpPr txBox="1">
            <a:spLocks noChangeArrowheads="1"/>
          </p:cNvSpPr>
          <p:nvPr/>
        </p:nvSpPr>
        <p:spPr bwMode="gray">
          <a:xfrm>
            <a:off x="6329363" y="3865563"/>
            <a:ext cx="1069975" cy="152400"/>
          </a:xfrm>
          <a:prstGeom prst="rect">
            <a:avLst/>
          </a:prstGeom>
          <a:noFill/>
          <a:ln w="12700">
            <a:noFill/>
            <a:miter lim="800000"/>
            <a:headEnd type="none" w="sm" len="sm"/>
            <a:tailEnd type="none" w="sm" len="sm"/>
          </a:ln>
        </p:spPr>
        <p:txBody>
          <a:bodyPr wrap="none" lIns="0" tIns="0" rIns="0" bIns="0">
            <a:spAutoFit/>
          </a:bodyPr>
          <a:lstStyle/>
          <a:p>
            <a:r>
              <a:rPr lang="en-GB" sz="1000">
                <a:latin typeface="Verdana" pitchFamily="34" charset="0"/>
                <a:cs typeface="Arial" charset="0"/>
              </a:rPr>
              <a:t>Smaller airports </a:t>
            </a:r>
          </a:p>
        </p:txBody>
      </p:sp>
      <p:sp>
        <p:nvSpPr>
          <p:cNvPr id="44" name="Text Box 17"/>
          <p:cNvSpPr txBox="1">
            <a:spLocks noChangeArrowheads="1"/>
          </p:cNvSpPr>
          <p:nvPr/>
        </p:nvSpPr>
        <p:spPr bwMode="gray">
          <a:xfrm>
            <a:off x="6329363" y="3684588"/>
            <a:ext cx="2243137" cy="152400"/>
          </a:xfrm>
          <a:prstGeom prst="rect">
            <a:avLst/>
          </a:prstGeom>
          <a:noFill/>
          <a:ln w="12700">
            <a:noFill/>
            <a:miter lim="800000"/>
            <a:headEnd type="none" w="sm" len="sm"/>
            <a:tailEnd type="none" w="sm" len="sm"/>
          </a:ln>
        </p:spPr>
        <p:txBody>
          <a:bodyPr wrap="none" lIns="0" tIns="0" rIns="0" bIns="0">
            <a:spAutoFit/>
          </a:bodyPr>
          <a:lstStyle/>
          <a:p>
            <a:r>
              <a:rPr lang="en-GB" sz="1000">
                <a:latin typeface="Verdana" pitchFamily="34" charset="0"/>
                <a:cs typeface="Arial" charset="0"/>
              </a:rPr>
              <a:t>Web-based, no travel agents used </a:t>
            </a:r>
          </a:p>
        </p:txBody>
      </p:sp>
      <p:sp>
        <p:nvSpPr>
          <p:cNvPr id="45" name="Text Box 18"/>
          <p:cNvSpPr txBox="1">
            <a:spLocks noChangeArrowheads="1"/>
          </p:cNvSpPr>
          <p:nvPr/>
        </p:nvSpPr>
        <p:spPr bwMode="gray">
          <a:xfrm>
            <a:off x="6329363" y="3446463"/>
            <a:ext cx="2390775" cy="152400"/>
          </a:xfrm>
          <a:prstGeom prst="rect">
            <a:avLst/>
          </a:prstGeom>
          <a:noFill/>
          <a:ln w="12700">
            <a:noFill/>
            <a:miter lim="800000"/>
            <a:headEnd type="none" w="sm" len="sm"/>
            <a:tailEnd type="none" w="sm" len="sm"/>
          </a:ln>
        </p:spPr>
        <p:txBody>
          <a:bodyPr wrap="none" lIns="0" tIns="0" rIns="0" bIns="0">
            <a:spAutoFit/>
          </a:bodyPr>
          <a:lstStyle/>
          <a:p>
            <a:r>
              <a:rPr lang="en-GB" sz="1000" dirty="0">
                <a:latin typeface="Verdana" pitchFamily="34" charset="0"/>
                <a:cs typeface="Arial" charset="0"/>
              </a:rPr>
              <a:t>Streamlined organisational structure </a:t>
            </a:r>
          </a:p>
        </p:txBody>
      </p:sp>
      <p:sp>
        <p:nvSpPr>
          <p:cNvPr id="46" name="Text Box 19"/>
          <p:cNvSpPr txBox="1">
            <a:spLocks noChangeArrowheads="1"/>
          </p:cNvSpPr>
          <p:nvPr/>
        </p:nvSpPr>
        <p:spPr bwMode="gray">
          <a:xfrm>
            <a:off x="6315164" y="4331124"/>
            <a:ext cx="1243932" cy="307777"/>
          </a:xfrm>
          <a:prstGeom prst="rect">
            <a:avLst/>
          </a:prstGeom>
          <a:noFill/>
          <a:ln w="12700">
            <a:noFill/>
            <a:miter lim="800000"/>
            <a:headEnd type="none" w="sm" len="sm"/>
            <a:tailEnd type="none" w="sm" len="sm"/>
          </a:ln>
        </p:spPr>
        <p:txBody>
          <a:bodyPr wrap="square" lIns="0" tIns="0" rIns="0" bIns="0">
            <a:spAutoFit/>
          </a:bodyPr>
          <a:lstStyle/>
          <a:p>
            <a:r>
              <a:rPr lang="en-GB" sz="1000" dirty="0">
                <a:latin typeface="Verdana" pitchFamily="34" charset="0"/>
                <a:cs typeface="Arial" charset="0"/>
              </a:rPr>
              <a:t>50% more time in</a:t>
            </a:r>
            <a:br>
              <a:rPr lang="en-GB" sz="1000" dirty="0">
                <a:latin typeface="Verdana" pitchFamily="34" charset="0"/>
                <a:cs typeface="Arial" charset="0"/>
              </a:rPr>
            </a:br>
            <a:r>
              <a:rPr lang="en-GB" sz="1000" dirty="0">
                <a:latin typeface="Verdana" pitchFamily="34" charset="0"/>
                <a:cs typeface="Arial" charset="0"/>
              </a:rPr>
              <a:t>the air</a:t>
            </a:r>
          </a:p>
        </p:txBody>
      </p:sp>
      <p:sp>
        <p:nvSpPr>
          <p:cNvPr id="47" name="Text Box 20"/>
          <p:cNvSpPr txBox="1">
            <a:spLocks noChangeArrowheads="1"/>
          </p:cNvSpPr>
          <p:nvPr/>
        </p:nvSpPr>
        <p:spPr bwMode="gray">
          <a:xfrm>
            <a:off x="6329363" y="3015814"/>
            <a:ext cx="2252662" cy="152400"/>
          </a:xfrm>
          <a:prstGeom prst="rect">
            <a:avLst/>
          </a:prstGeom>
          <a:noFill/>
          <a:ln w="12700">
            <a:noFill/>
            <a:miter lim="800000"/>
            <a:headEnd type="none" w="sm" len="sm"/>
            <a:tailEnd type="none" w="sm" len="sm"/>
          </a:ln>
        </p:spPr>
        <p:txBody>
          <a:bodyPr wrap="none" lIns="0" tIns="0" rIns="0" bIns="0">
            <a:spAutoFit/>
          </a:bodyPr>
          <a:lstStyle/>
          <a:p>
            <a:r>
              <a:rPr lang="en-GB" sz="1000" dirty="0">
                <a:latin typeface="Verdana" pitchFamily="34" charset="0"/>
                <a:cs typeface="Arial" charset="0"/>
              </a:rPr>
              <a:t>With charges for baggage and food</a:t>
            </a:r>
          </a:p>
        </p:txBody>
      </p:sp>
      <p:sp>
        <p:nvSpPr>
          <p:cNvPr id="48" name="Text Box 21"/>
          <p:cNvSpPr txBox="1">
            <a:spLocks noChangeArrowheads="1"/>
          </p:cNvSpPr>
          <p:nvPr/>
        </p:nvSpPr>
        <p:spPr bwMode="gray">
          <a:xfrm>
            <a:off x="6329363" y="3267393"/>
            <a:ext cx="1581150" cy="152400"/>
          </a:xfrm>
          <a:prstGeom prst="rect">
            <a:avLst/>
          </a:prstGeom>
          <a:noFill/>
          <a:ln w="12700">
            <a:noFill/>
            <a:miter lim="800000"/>
            <a:headEnd type="none" w="sm" len="sm"/>
            <a:tailEnd type="none" w="sm" len="sm"/>
          </a:ln>
        </p:spPr>
        <p:txBody>
          <a:bodyPr wrap="none" lIns="0" tIns="0" rIns="0" bIns="0">
            <a:spAutoFit/>
          </a:bodyPr>
          <a:lstStyle/>
          <a:p>
            <a:r>
              <a:rPr lang="en-GB" sz="1000" dirty="0">
                <a:latin typeface="Verdana" pitchFamily="34" charset="0"/>
                <a:cs typeface="Arial" charset="0"/>
              </a:rPr>
              <a:t>Revenue from flight only</a:t>
            </a:r>
          </a:p>
        </p:txBody>
      </p:sp>
      <p:sp>
        <p:nvSpPr>
          <p:cNvPr id="49" name="AutoShape 24"/>
          <p:cNvSpPr>
            <a:spLocks/>
          </p:cNvSpPr>
          <p:nvPr/>
        </p:nvSpPr>
        <p:spPr bwMode="gray">
          <a:xfrm>
            <a:off x="7524529" y="3857643"/>
            <a:ext cx="131149" cy="1322899"/>
          </a:xfrm>
          <a:prstGeom prst="rightBrace">
            <a:avLst>
              <a:gd name="adj1" fmla="val 84058"/>
              <a:gd name="adj2" fmla="val 50000"/>
            </a:avLst>
          </a:prstGeom>
          <a:noFill/>
          <a:ln w="9525">
            <a:solidFill>
              <a:schemeClr val="bg2"/>
            </a:solidFill>
            <a:round/>
            <a:headEnd type="none" w="sm" len="sm"/>
            <a:tailEnd type="none" w="sm" len="sm"/>
          </a:ln>
        </p:spPr>
        <p:txBody>
          <a:bodyPr lIns="0" tIns="0" rIns="0" bIns="0" anchor="ctr"/>
          <a:lstStyle/>
          <a:p>
            <a:pPr algn="ctr" eaLnBrk="1" hangingPunct="1"/>
            <a:endParaRPr lang="en-US" sz="1400">
              <a:latin typeface="Verdana" pitchFamily="34" charset="0"/>
              <a:cs typeface="Arial" charset="0"/>
            </a:endParaRPr>
          </a:p>
        </p:txBody>
      </p:sp>
      <p:sp>
        <p:nvSpPr>
          <p:cNvPr id="50" name="Text Box 12"/>
          <p:cNvSpPr txBox="1">
            <a:spLocks noChangeArrowheads="1"/>
          </p:cNvSpPr>
          <p:nvPr/>
        </p:nvSpPr>
        <p:spPr bwMode="gray">
          <a:xfrm>
            <a:off x="212307" y="1462422"/>
            <a:ext cx="1584409" cy="369332"/>
          </a:xfrm>
          <a:prstGeom prst="rect">
            <a:avLst/>
          </a:prstGeom>
          <a:noFill/>
          <a:ln w="12700">
            <a:noFill/>
            <a:miter lim="800000"/>
            <a:headEnd type="none" w="sm" len="sm"/>
            <a:tailEnd type="none" w="sm" len="sm"/>
          </a:ln>
        </p:spPr>
        <p:txBody>
          <a:bodyPr wrap="square" lIns="0" tIns="0" rIns="0" bIns="0">
            <a:spAutoFit/>
          </a:bodyPr>
          <a:lstStyle/>
          <a:p>
            <a:r>
              <a:rPr lang="en-GB" sz="1200" b="1" dirty="0">
                <a:latin typeface="Verdana" pitchFamily="34" charset="0"/>
                <a:cs typeface="Arial" charset="0"/>
              </a:rPr>
              <a:t>Cost per customer kilometre</a:t>
            </a:r>
          </a:p>
        </p:txBody>
      </p:sp>
      <p:sp>
        <p:nvSpPr>
          <p:cNvPr id="51" name="Line 13"/>
          <p:cNvSpPr>
            <a:spLocks noChangeShapeType="1"/>
          </p:cNvSpPr>
          <p:nvPr/>
        </p:nvSpPr>
        <p:spPr bwMode="gray">
          <a:xfrm>
            <a:off x="1844842" y="1957137"/>
            <a:ext cx="1251284" cy="0"/>
          </a:xfrm>
          <a:prstGeom prst="line">
            <a:avLst/>
          </a:prstGeom>
          <a:noFill/>
          <a:ln w="9525">
            <a:solidFill>
              <a:srgbClr val="000000"/>
            </a:solidFill>
            <a:prstDash val="dashDot"/>
            <a:round/>
            <a:headEnd/>
            <a:tailEnd/>
          </a:ln>
        </p:spPr>
        <p:txBody>
          <a:bodyPr/>
          <a:lstStyle/>
          <a:p>
            <a:endParaRPr lang="en-GB"/>
          </a:p>
        </p:txBody>
      </p:sp>
      <p:sp>
        <p:nvSpPr>
          <p:cNvPr id="52" name="Line 13"/>
          <p:cNvSpPr>
            <a:spLocks noChangeShapeType="1"/>
          </p:cNvSpPr>
          <p:nvPr/>
        </p:nvSpPr>
        <p:spPr bwMode="gray">
          <a:xfrm>
            <a:off x="5013156" y="3094354"/>
            <a:ext cx="1251284" cy="0"/>
          </a:xfrm>
          <a:prstGeom prst="line">
            <a:avLst/>
          </a:prstGeom>
          <a:noFill/>
          <a:ln w="9525">
            <a:solidFill>
              <a:srgbClr val="000000"/>
            </a:solidFill>
            <a:prstDash val="dashDot"/>
            <a:round/>
            <a:headEnd/>
            <a:tailEnd/>
          </a:ln>
        </p:spPr>
        <p:txBody>
          <a:bodyPr/>
          <a:lstStyle/>
          <a:p>
            <a:endParaRPr lang="en-GB"/>
          </a:p>
        </p:txBody>
      </p:sp>
      <p:sp>
        <p:nvSpPr>
          <p:cNvPr id="53" name="Line 13"/>
          <p:cNvSpPr>
            <a:spLocks noChangeShapeType="1"/>
          </p:cNvSpPr>
          <p:nvPr/>
        </p:nvSpPr>
        <p:spPr bwMode="gray">
          <a:xfrm>
            <a:off x="5005136" y="3377810"/>
            <a:ext cx="1251284" cy="0"/>
          </a:xfrm>
          <a:prstGeom prst="line">
            <a:avLst/>
          </a:prstGeom>
          <a:noFill/>
          <a:ln w="9525">
            <a:solidFill>
              <a:srgbClr val="000000"/>
            </a:solidFill>
            <a:prstDash val="dashDot"/>
            <a:round/>
            <a:headEnd/>
            <a:tailEnd/>
          </a:ln>
        </p:spPr>
        <p:txBody>
          <a:bodyPr/>
          <a:lstStyle/>
          <a:p>
            <a:endParaRPr lang="en-GB"/>
          </a:p>
        </p:txBody>
      </p:sp>
    </p:spTree>
    <p:extLst>
      <p:ext uri="{BB962C8B-B14F-4D97-AF65-F5344CB8AC3E}">
        <p14:creationId xmlns:p14="http://schemas.microsoft.com/office/powerpoint/2010/main" val="7644017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37017"/>
                                        </p:tgtEl>
                                        <p:attrNameLst>
                                          <p:attrName>style.visibility</p:attrName>
                                        </p:attrNameLst>
                                      </p:cBhvr>
                                      <p:to>
                                        <p:strVal val="visible"/>
                                      </p:to>
                                    </p:set>
                                    <p:animEffect transition="in" filter="checkerboard(across)">
                                      <p:cBhvr>
                                        <p:cTn id="7" dur="500"/>
                                        <p:tgtEl>
                                          <p:spTgt spid="12370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70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sz="2400" dirty="0"/>
              <a:t>The Advantage Table</a:t>
            </a:r>
          </a:p>
        </p:txBody>
      </p:sp>
      <p:sp>
        <p:nvSpPr>
          <p:cNvPr id="4" name="Content Placeholder 3"/>
          <p:cNvSpPr>
            <a:spLocks noGrp="1"/>
          </p:cNvSpPr>
          <p:nvPr>
            <p:ph idx="1"/>
          </p:nvPr>
        </p:nvSpPr>
        <p:spPr>
          <a:xfrm>
            <a:off x="539750" y="1412875"/>
            <a:ext cx="8112125" cy="444500"/>
          </a:xfrm>
        </p:spPr>
        <p:txBody>
          <a:bodyPr/>
          <a:lstStyle/>
          <a:p>
            <a:pPr>
              <a:buNone/>
            </a:pPr>
            <a:r>
              <a:rPr lang="en-GB" dirty="0"/>
              <a:t>Example for a Starbucks competitor in the UK</a:t>
            </a:r>
          </a:p>
        </p:txBody>
      </p:sp>
      <p:graphicFrame>
        <p:nvGraphicFramePr>
          <p:cNvPr id="6" name="Table 5"/>
          <p:cNvGraphicFramePr>
            <a:graphicFrameLocks noGrp="1"/>
          </p:cNvGraphicFramePr>
          <p:nvPr/>
        </p:nvGraphicFramePr>
        <p:xfrm>
          <a:off x="401639" y="2692400"/>
          <a:ext cx="8277225" cy="3037840"/>
        </p:xfrm>
        <a:graphic>
          <a:graphicData uri="http://schemas.openxmlformats.org/drawingml/2006/table">
            <a:tbl>
              <a:tblPr firstRow="1" bandRow="1">
                <a:tableStyleId>{21E4AEA4-8DFA-4A89-87EB-49C32662AFE0}</a:tableStyleId>
              </a:tblPr>
              <a:tblGrid>
                <a:gridCol w="1770061">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85825">
                  <a:extLst>
                    <a:ext uri="{9D8B030D-6E8A-4147-A177-3AD203B41FA5}">
                      <a16:colId xmlns:a16="http://schemas.microsoft.com/office/drawing/2014/main" val="20002"/>
                    </a:ext>
                  </a:extLst>
                </a:gridCol>
                <a:gridCol w="981075">
                  <a:extLst>
                    <a:ext uri="{9D8B030D-6E8A-4147-A177-3AD203B41FA5}">
                      <a16:colId xmlns:a16="http://schemas.microsoft.com/office/drawing/2014/main" val="20003"/>
                    </a:ext>
                  </a:extLst>
                </a:gridCol>
                <a:gridCol w="1057275">
                  <a:extLst>
                    <a:ext uri="{9D8B030D-6E8A-4147-A177-3AD203B41FA5}">
                      <a16:colId xmlns:a16="http://schemas.microsoft.com/office/drawing/2014/main" val="20004"/>
                    </a:ext>
                  </a:extLst>
                </a:gridCol>
                <a:gridCol w="923925">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058864">
                  <a:extLst>
                    <a:ext uri="{9D8B030D-6E8A-4147-A177-3AD203B41FA5}">
                      <a16:colId xmlns:a16="http://schemas.microsoft.com/office/drawing/2014/main" val="20007"/>
                    </a:ext>
                  </a:extLst>
                </a:gridCol>
              </a:tblGrid>
              <a:tr h="370840">
                <a:tc>
                  <a:txBody>
                    <a:bodyPr/>
                    <a:lstStyle/>
                    <a:p>
                      <a:r>
                        <a:rPr lang="en-GB" sz="1200" dirty="0"/>
                        <a:t>Sources</a:t>
                      </a:r>
                      <a:r>
                        <a:rPr lang="en-GB" sz="1200" baseline="0" dirty="0"/>
                        <a:t> of advantage</a:t>
                      </a:r>
                      <a:endParaRPr lang="en-GB" sz="1200" dirty="0"/>
                    </a:p>
                  </a:txBody>
                  <a:tcPr anchor="ctr"/>
                </a:tc>
                <a:tc>
                  <a:txBody>
                    <a:bodyPr/>
                    <a:lstStyle/>
                    <a:p>
                      <a:r>
                        <a:rPr lang="en-GB" sz="1200" dirty="0"/>
                        <a:t>% Weight now</a:t>
                      </a:r>
                    </a:p>
                  </a:txBody>
                  <a:tcPr anchor="ctr"/>
                </a:tc>
                <a:tc>
                  <a:txBody>
                    <a:bodyPr/>
                    <a:lstStyle/>
                    <a:p>
                      <a:r>
                        <a:rPr lang="en-GB" sz="1200" dirty="0"/>
                        <a:t>% Weight 2015</a:t>
                      </a:r>
                    </a:p>
                  </a:txBody>
                  <a:tcPr anchor="ctr"/>
                </a:tc>
                <a:tc>
                  <a:txBody>
                    <a:bodyPr/>
                    <a:lstStyle/>
                    <a:p>
                      <a:r>
                        <a:rPr lang="en-GB" sz="1200" dirty="0"/>
                        <a:t>Our Company</a:t>
                      </a:r>
                    </a:p>
                  </a:txBody>
                  <a:tcPr anchor="ctr"/>
                </a:tc>
                <a:tc>
                  <a:txBody>
                    <a:bodyPr/>
                    <a:lstStyle/>
                    <a:p>
                      <a:r>
                        <a:rPr lang="en-GB" sz="1200" dirty="0"/>
                        <a:t>Starbucks</a:t>
                      </a:r>
                    </a:p>
                  </a:txBody>
                  <a:tcPr anchor="ctr"/>
                </a:tc>
                <a:tc>
                  <a:txBody>
                    <a:bodyPr/>
                    <a:lstStyle/>
                    <a:p>
                      <a:r>
                        <a:rPr lang="en-GB" sz="1200" dirty="0" err="1"/>
                        <a:t>Compet</a:t>
                      </a:r>
                      <a:r>
                        <a:rPr lang="en-GB" sz="1200" dirty="0"/>
                        <a:t>.</a:t>
                      </a:r>
                      <a:r>
                        <a:rPr lang="en-GB" sz="1200" baseline="0" dirty="0"/>
                        <a:t> B</a:t>
                      </a:r>
                      <a:endParaRPr lang="en-GB" sz="1200" dirty="0"/>
                    </a:p>
                  </a:txBody>
                  <a:tcPr anchor="ctr"/>
                </a:tc>
                <a:tc>
                  <a:txBody>
                    <a:bodyPr/>
                    <a:lstStyle/>
                    <a:p>
                      <a:r>
                        <a:rPr lang="en-GB" sz="1200" dirty="0"/>
                        <a:t>Mgt. Effort</a:t>
                      </a:r>
                    </a:p>
                  </a:txBody>
                  <a:tcPr anchor="ctr"/>
                </a:tc>
                <a:tc>
                  <a:txBody>
                    <a:bodyPr/>
                    <a:lstStyle/>
                    <a:p>
                      <a:r>
                        <a:rPr lang="en-GB" sz="1200" dirty="0"/>
                        <a:t>Financial resources</a:t>
                      </a:r>
                    </a:p>
                  </a:txBody>
                  <a:tcPr anchor="ctr"/>
                </a:tc>
                <a:extLst>
                  <a:ext uri="{0D108BD9-81ED-4DB2-BD59-A6C34878D82A}">
                    <a16:rowId xmlns:a16="http://schemas.microsoft.com/office/drawing/2014/main" val="10000"/>
                  </a:ext>
                </a:extLst>
              </a:tr>
              <a:tr h="370840">
                <a:tc>
                  <a:txBody>
                    <a:bodyPr/>
                    <a:lstStyle/>
                    <a:p>
                      <a:r>
                        <a:rPr lang="en-GB" sz="1200" dirty="0"/>
                        <a:t>Strong brand</a:t>
                      </a:r>
                    </a:p>
                  </a:txBody>
                  <a:tcPr anchor="ctr"/>
                </a:tc>
                <a:tc>
                  <a:txBody>
                    <a:bodyPr/>
                    <a:lstStyle/>
                    <a:p>
                      <a:r>
                        <a:rPr lang="en-GB" sz="1200" dirty="0"/>
                        <a:t>40</a:t>
                      </a:r>
                    </a:p>
                  </a:txBody>
                  <a:tcPr anchor="ctr"/>
                </a:tc>
                <a:tc>
                  <a:txBody>
                    <a:bodyPr/>
                    <a:lstStyle/>
                    <a:p>
                      <a:r>
                        <a:rPr lang="en-GB" sz="1200" dirty="0"/>
                        <a:t>40</a:t>
                      </a:r>
                    </a:p>
                  </a:txBody>
                  <a:tcPr anchor="ctr"/>
                </a:tc>
                <a:tc>
                  <a:txBody>
                    <a:bodyPr/>
                    <a:lstStyle/>
                    <a:p>
                      <a:r>
                        <a:rPr lang="en-GB" sz="1200" dirty="0"/>
                        <a:t>3</a:t>
                      </a:r>
                    </a:p>
                  </a:txBody>
                  <a:tcPr anchor="ctr"/>
                </a:tc>
                <a:tc>
                  <a:txBody>
                    <a:bodyPr/>
                    <a:lstStyle/>
                    <a:p>
                      <a:r>
                        <a:rPr lang="en-GB" sz="1200" dirty="0"/>
                        <a:t>5</a:t>
                      </a:r>
                    </a:p>
                  </a:txBody>
                  <a:tcPr anchor="ctr"/>
                </a:tc>
                <a:tc>
                  <a:txBody>
                    <a:bodyPr/>
                    <a:lstStyle/>
                    <a:p>
                      <a:r>
                        <a:rPr lang="en-GB" sz="1200" dirty="0"/>
                        <a:t>2</a:t>
                      </a:r>
                    </a:p>
                  </a:txBody>
                  <a:tcPr anchor="ctr"/>
                </a:tc>
                <a:tc>
                  <a:txBody>
                    <a:bodyPr/>
                    <a:lstStyle/>
                    <a:p>
                      <a:endParaRPr lang="en-GB" sz="1200" dirty="0"/>
                    </a:p>
                  </a:txBody>
                  <a:tcPr anchor="ctr"/>
                </a:tc>
                <a:tc>
                  <a:txBody>
                    <a:bodyPr/>
                    <a:lstStyle/>
                    <a:p>
                      <a:endParaRPr lang="en-GB" sz="1200" dirty="0"/>
                    </a:p>
                  </a:txBody>
                  <a:tcPr anchor="ctr"/>
                </a:tc>
                <a:extLst>
                  <a:ext uri="{0D108BD9-81ED-4DB2-BD59-A6C34878D82A}">
                    <a16:rowId xmlns:a16="http://schemas.microsoft.com/office/drawing/2014/main" val="10001"/>
                  </a:ext>
                </a:extLst>
              </a:tr>
              <a:tr h="370840">
                <a:tc>
                  <a:txBody>
                    <a:bodyPr/>
                    <a:lstStyle/>
                    <a:p>
                      <a:r>
                        <a:rPr lang="en-GB" sz="1200" dirty="0"/>
                        <a:t>Scale</a:t>
                      </a:r>
                    </a:p>
                  </a:txBody>
                  <a:tcPr anchor="ctr"/>
                </a:tc>
                <a:tc>
                  <a:txBody>
                    <a:bodyPr/>
                    <a:lstStyle/>
                    <a:p>
                      <a:r>
                        <a:rPr lang="en-GB" sz="1200" dirty="0"/>
                        <a:t>25</a:t>
                      </a:r>
                    </a:p>
                  </a:txBody>
                  <a:tcPr anchor="ctr"/>
                </a:tc>
                <a:tc>
                  <a:txBody>
                    <a:bodyPr/>
                    <a:lstStyle/>
                    <a:p>
                      <a:r>
                        <a:rPr lang="en-GB" sz="1200" dirty="0"/>
                        <a:t>20</a:t>
                      </a:r>
                    </a:p>
                  </a:txBody>
                  <a:tcPr anchor="ctr"/>
                </a:tc>
                <a:tc>
                  <a:txBody>
                    <a:bodyPr/>
                    <a:lstStyle/>
                    <a:p>
                      <a:r>
                        <a:rPr lang="en-GB" sz="1200" dirty="0"/>
                        <a:t>2</a:t>
                      </a:r>
                    </a:p>
                  </a:txBody>
                  <a:tcPr anchor="ctr"/>
                </a:tc>
                <a:tc>
                  <a:txBody>
                    <a:bodyPr/>
                    <a:lstStyle/>
                    <a:p>
                      <a:r>
                        <a:rPr lang="en-GB" sz="1200" dirty="0"/>
                        <a:t>5</a:t>
                      </a:r>
                    </a:p>
                  </a:txBody>
                  <a:tcPr anchor="ctr"/>
                </a:tc>
                <a:tc>
                  <a:txBody>
                    <a:bodyPr/>
                    <a:lstStyle/>
                    <a:p>
                      <a:r>
                        <a:rPr lang="en-GB" sz="1200" dirty="0"/>
                        <a:t>3</a:t>
                      </a:r>
                    </a:p>
                  </a:txBody>
                  <a:tcPr anchor="ctr"/>
                </a:tc>
                <a:tc>
                  <a:txBody>
                    <a:bodyPr/>
                    <a:lstStyle/>
                    <a:p>
                      <a:endParaRPr lang="en-GB" sz="1200" dirty="0"/>
                    </a:p>
                  </a:txBody>
                  <a:tcPr anchor="ctr"/>
                </a:tc>
                <a:tc>
                  <a:txBody>
                    <a:bodyPr/>
                    <a:lstStyle/>
                    <a:p>
                      <a:endParaRPr lang="en-GB" sz="1200" dirty="0"/>
                    </a:p>
                  </a:txBody>
                  <a:tcPr anchor="ctr"/>
                </a:tc>
                <a:extLst>
                  <a:ext uri="{0D108BD9-81ED-4DB2-BD59-A6C34878D82A}">
                    <a16:rowId xmlns:a16="http://schemas.microsoft.com/office/drawing/2014/main" val="10002"/>
                  </a:ext>
                </a:extLst>
              </a:tr>
              <a:tr h="370840">
                <a:tc>
                  <a:txBody>
                    <a:bodyPr/>
                    <a:lstStyle/>
                    <a:p>
                      <a:r>
                        <a:rPr lang="en-GB" sz="1200" dirty="0"/>
                        <a:t>Consistent coffee taste</a:t>
                      </a:r>
                    </a:p>
                  </a:txBody>
                  <a:tcPr anchor="ctr"/>
                </a:tc>
                <a:tc>
                  <a:txBody>
                    <a:bodyPr/>
                    <a:lstStyle/>
                    <a:p>
                      <a:r>
                        <a:rPr lang="en-GB" sz="1200" dirty="0"/>
                        <a:t>20</a:t>
                      </a:r>
                    </a:p>
                  </a:txBody>
                  <a:tcPr anchor="ctr"/>
                </a:tc>
                <a:tc>
                  <a:txBody>
                    <a:bodyPr/>
                    <a:lstStyle/>
                    <a:p>
                      <a:r>
                        <a:rPr lang="en-GB" sz="1200" dirty="0"/>
                        <a:t>15</a:t>
                      </a:r>
                    </a:p>
                  </a:txBody>
                  <a:tcPr anchor="ctr"/>
                </a:tc>
                <a:tc>
                  <a:txBody>
                    <a:bodyPr/>
                    <a:lstStyle/>
                    <a:p>
                      <a:r>
                        <a:rPr lang="en-GB" sz="1200" dirty="0"/>
                        <a:t>3</a:t>
                      </a:r>
                    </a:p>
                  </a:txBody>
                  <a:tcPr anchor="ctr"/>
                </a:tc>
                <a:tc>
                  <a:txBody>
                    <a:bodyPr/>
                    <a:lstStyle/>
                    <a:p>
                      <a:r>
                        <a:rPr lang="en-GB" sz="1200" dirty="0"/>
                        <a:t>4</a:t>
                      </a:r>
                    </a:p>
                  </a:txBody>
                  <a:tcPr anchor="ctr"/>
                </a:tc>
                <a:tc>
                  <a:txBody>
                    <a:bodyPr/>
                    <a:lstStyle/>
                    <a:p>
                      <a:r>
                        <a:rPr lang="en-GB" sz="1200" dirty="0"/>
                        <a:t>5</a:t>
                      </a:r>
                    </a:p>
                  </a:txBody>
                  <a:tcPr anchor="ctr"/>
                </a:tc>
                <a:tc>
                  <a:txBody>
                    <a:bodyPr/>
                    <a:lstStyle/>
                    <a:p>
                      <a:endParaRPr lang="en-GB" sz="1200" dirty="0"/>
                    </a:p>
                  </a:txBody>
                  <a:tcPr anchor="ctr"/>
                </a:tc>
                <a:tc>
                  <a:txBody>
                    <a:bodyPr/>
                    <a:lstStyle/>
                    <a:p>
                      <a:endParaRPr lang="en-GB" sz="1200" dirty="0"/>
                    </a:p>
                  </a:txBody>
                  <a:tcPr anchor="ctr"/>
                </a:tc>
                <a:extLst>
                  <a:ext uri="{0D108BD9-81ED-4DB2-BD59-A6C34878D82A}">
                    <a16:rowId xmlns:a16="http://schemas.microsoft.com/office/drawing/2014/main" val="10003"/>
                  </a:ext>
                </a:extLst>
              </a:tr>
              <a:tr h="370840">
                <a:tc>
                  <a:txBody>
                    <a:bodyPr/>
                    <a:lstStyle/>
                    <a:p>
                      <a:r>
                        <a:rPr lang="en-GB" sz="1200" dirty="0"/>
                        <a:t>Consistent,</a:t>
                      </a:r>
                      <a:r>
                        <a:rPr lang="en-GB" sz="1200" baseline="0" dirty="0"/>
                        <a:t> inviting ambience</a:t>
                      </a:r>
                      <a:endParaRPr lang="en-GB" sz="1200" dirty="0"/>
                    </a:p>
                  </a:txBody>
                  <a:tcPr anchor="ctr"/>
                </a:tc>
                <a:tc>
                  <a:txBody>
                    <a:bodyPr/>
                    <a:lstStyle/>
                    <a:p>
                      <a:r>
                        <a:rPr lang="en-GB" sz="1200" dirty="0"/>
                        <a:t>10</a:t>
                      </a:r>
                    </a:p>
                  </a:txBody>
                  <a:tcPr anchor="ctr"/>
                </a:tc>
                <a:tc>
                  <a:txBody>
                    <a:bodyPr/>
                    <a:lstStyle/>
                    <a:p>
                      <a:r>
                        <a:rPr lang="en-GB" sz="1200" dirty="0"/>
                        <a:t>5</a:t>
                      </a:r>
                    </a:p>
                  </a:txBody>
                  <a:tcPr anchor="ctr"/>
                </a:tc>
                <a:tc>
                  <a:txBody>
                    <a:bodyPr/>
                    <a:lstStyle/>
                    <a:p>
                      <a:r>
                        <a:rPr lang="en-GB" sz="1200" dirty="0"/>
                        <a:t>4</a:t>
                      </a:r>
                    </a:p>
                  </a:txBody>
                  <a:tcPr anchor="ctr"/>
                </a:tc>
                <a:tc>
                  <a:txBody>
                    <a:bodyPr/>
                    <a:lstStyle/>
                    <a:p>
                      <a:r>
                        <a:rPr lang="en-GB" sz="1200" dirty="0"/>
                        <a:t>3</a:t>
                      </a:r>
                    </a:p>
                  </a:txBody>
                  <a:tcPr anchor="ctr"/>
                </a:tc>
                <a:tc>
                  <a:txBody>
                    <a:bodyPr/>
                    <a:lstStyle/>
                    <a:p>
                      <a:r>
                        <a:rPr lang="en-GB" sz="1200" dirty="0"/>
                        <a:t>3</a:t>
                      </a:r>
                    </a:p>
                  </a:txBody>
                  <a:tcPr anchor="ctr"/>
                </a:tc>
                <a:tc>
                  <a:txBody>
                    <a:bodyPr/>
                    <a:lstStyle/>
                    <a:p>
                      <a:endParaRPr lang="en-GB" sz="1200" dirty="0"/>
                    </a:p>
                  </a:txBody>
                  <a:tcPr anchor="ctr"/>
                </a:tc>
                <a:tc>
                  <a:txBody>
                    <a:bodyPr/>
                    <a:lstStyle/>
                    <a:p>
                      <a:endParaRPr lang="en-GB" sz="1200" dirty="0"/>
                    </a:p>
                  </a:txBody>
                  <a:tcPr anchor="ctr"/>
                </a:tc>
                <a:extLst>
                  <a:ext uri="{0D108BD9-81ED-4DB2-BD59-A6C34878D82A}">
                    <a16:rowId xmlns:a16="http://schemas.microsoft.com/office/drawing/2014/main" val="10004"/>
                  </a:ext>
                </a:extLst>
              </a:tr>
              <a:tr h="370840">
                <a:tc>
                  <a:txBody>
                    <a:bodyPr/>
                    <a:lstStyle/>
                    <a:p>
                      <a:r>
                        <a:rPr lang="en-GB" sz="1200" dirty="0"/>
                        <a:t>Motivated Staff</a:t>
                      </a:r>
                    </a:p>
                  </a:txBody>
                  <a:tcPr anchor="ctr"/>
                </a:tc>
                <a:tc>
                  <a:txBody>
                    <a:bodyPr/>
                    <a:lstStyle/>
                    <a:p>
                      <a:r>
                        <a:rPr lang="en-GB" sz="1200" dirty="0"/>
                        <a:t>5</a:t>
                      </a:r>
                    </a:p>
                  </a:txBody>
                  <a:tcPr anchor="ctr"/>
                </a:tc>
                <a:tc>
                  <a:txBody>
                    <a:bodyPr/>
                    <a:lstStyle/>
                    <a:p>
                      <a:r>
                        <a:rPr lang="en-GB" sz="1200" dirty="0"/>
                        <a:t>20</a:t>
                      </a:r>
                    </a:p>
                  </a:txBody>
                  <a:tcPr anchor="ctr"/>
                </a:tc>
                <a:tc>
                  <a:txBody>
                    <a:bodyPr/>
                    <a:lstStyle/>
                    <a:p>
                      <a:r>
                        <a:rPr lang="en-GB" sz="1200" dirty="0"/>
                        <a:t>3</a:t>
                      </a:r>
                    </a:p>
                  </a:txBody>
                  <a:tcPr anchor="ctr"/>
                </a:tc>
                <a:tc>
                  <a:txBody>
                    <a:bodyPr/>
                    <a:lstStyle/>
                    <a:p>
                      <a:r>
                        <a:rPr lang="en-GB" sz="1200" dirty="0"/>
                        <a:t>3</a:t>
                      </a:r>
                    </a:p>
                  </a:txBody>
                  <a:tcPr anchor="ctr"/>
                </a:tc>
                <a:tc>
                  <a:txBody>
                    <a:bodyPr/>
                    <a:lstStyle/>
                    <a:p>
                      <a:r>
                        <a:rPr lang="en-GB" sz="1200" dirty="0"/>
                        <a:t>3</a:t>
                      </a:r>
                    </a:p>
                  </a:txBody>
                  <a:tcPr anchor="ctr"/>
                </a:tc>
                <a:tc>
                  <a:txBody>
                    <a:bodyPr/>
                    <a:lstStyle/>
                    <a:p>
                      <a:endParaRPr lang="en-GB" sz="1200"/>
                    </a:p>
                  </a:txBody>
                  <a:tcPr anchor="ctr"/>
                </a:tc>
                <a:tc>
                  <a:txBody>
                    <a:bodyPr/>
                    <a:lstStyle/>
                    <a:p>
                      <a:endParaRPr lang="en-GB" sz="1200" dirty="0"/>
                    </a:p>
                  </a:txBody>
                  <a:tcPr anchor="ctr"/>
                </a:tc>
                <a:extLst>
                  <a:ext uri="{0D108BD9-81ED-4DB2-BD59-A6C34878D82A}">
                    <a16:rowId xmlns:a16="http://schemas.microsoft.com/office/drawing/2014/main" val="10005"/>
                  </a:ext>
                </a:extLst>
              </a:tr>
              <a:tr h="370840">
                <a:tc>
                  <a:txBody>
                    <a:bodyPr/>
                    <a:lstStyle/>
                    <a:p>
                      <a:endParaRPr lang="en-GB" sz="1200" b="1"/>
                    </a:p>
                  </a:txBody>
                  <a:tcPr anchor="ctr"/>
                </a:tc>
                <a:tc>
                  <a:txBody>
                    <a:bodyPr/>
                    <a:lstStyle/>
                    <a:p>
                      <a:endParaRPr lang="en-GB" sz="1200" b="1"/>
                    </a:p>
                  </a:txBody>
                  <a:tcPr anchor="ctr"/>
                </a:tc>
                <a:tc>
                  <a:txBody>
                    <a:bodyPr/>
                    <a:lstStyle/>
                    <a:p>
                      <a:r>
                        <a:rPr lang="en-GB" sz="1200" b="1" dirty="0"/>
                        <a:t>TOTAL*</a:t>
                      </a:r>
                    </a:p>
                  </a:txBody>
                  <a:tcPr anchor="ctr"/>
                </a:tc>
                <a:tc>
                  <a:txBody>
                    <a:bodyPr/>
                    <a:lstStyle/>
                    <a:p>
                      <a:r>
                        <a:rPr lang="en-GB" sz="1200" b="1" dirty="0"/>
                        <a:t>3.0</a:t>
                      </a:r>
                    </a:p>
                  </a:txBody>
                  <a:tcPr anchor="ctr"/>
                </a:tc>
                <a:tc>
                  <a:txBody>
                    <a:bodyPr/>
                    <a:lstStyle/>
                    <a:p>
                      <a:r>
                        <a:rPr lang="en-GB" sz="1200" b="1" dirty="0"/>
                        <a:t>4.0</a:t>
                      </a:r>
                    </a:p>
                  </a:txBody>
                  <a:tcPr anchor="ctr"/>
                </a:tc>
                <a:tc>
                  <a:txBody>
                    <a:bodyPr/>
                    <a:lstStyle/>
                    <a:p>
                      <a:r>
                        <a:rPr lang="en-GB" sz="1200" b="1" dirty="0"/>
                        <a:t>3.2</a:t>
                      </a:r>
                    </a:p>
                  </a:txBody>
                  <a:tcPr anchor="ctr"/>
                </a:tc>
                <a:tc>
                  <a:txBody>
                    <a:bodyPr/>
                    <a:lstStyle/>
                    <a:p>
                      <a:endParaRPr lang="en-GB" sz="1200" b="1"/>
                    </a:p>
                  </a:txBody>
                  <a:tcPr anchor="ctr"/>
                </a:tc>
                <a:tc>
                  <a:txBody>
                    <a:bodyPr/>
                    <a:lstStyle/>
                    <a:p>
                      <a:endParaRPr lang="en-GB" sz="1200" b="1" dirty="0"/>
                    </a:p>
                  </a:txBody>
                  <a:tcPr anchor="ctr"/>
                </a:tc>
                <a:extLst>
                  <a:ext uri="{0D108BD9-81ED-4DB2-BD59-A6C34878D82A}">
                    <a16:rowId xmlns:a16="http://schemas.microsoft.com/office/drawing/2014/main" val="10006"/>
                  </a:ext>
                </a:extLst>
              </a:tr>
            </a:tbl>
          </a:graphicData>
        </a:graphic>
      </p:graphicFrame>
      <p:graphicFrame>
        <p:nvGraphicFramePr>
          <p:cNvPr id="7" name="Table 6"/>
          <p:cNvGraphicFramePr>
            <a:graphicFrameLocks noGrp="1"/>
          </p:cNvGraphicFramePr>
          <p:nvPr/>
        </p:nvGraphicFramePr>
        <p:xfrm>
          <a:off x="401636" y="1949450"/>
          <a:ext cx="8277226" cy="640080"/>
        </p:xfrm>
        <a:graphic>
          <a:graphicData uri="http://schemas.openxmlformats.org/drawingml/2006/table">
            <a:tbl>
              <a:tblPr firstRow="1" bandRow="1">
                <a:tableStyleId>{21E4AEA4-8DFA-4A89-87EB-49C32662AFE0}</a:tableStyleId>
              </a:tblPr>
              <a:tblGrid>
                <a:gridCol w="4138613">
                  <a:extLst>
                    <a:ext uri="{9D8B030D-6E8A-4147-A177-3AD203B41FA5}">
                      <a16:colId xmlns:a16="http://schemas.microsoft.com/office/drawing/2014/main" val="20000"/>
                    </a:ext>
                  </a:extLst>
                </a:gridCol>
                <a:gridCol w="4138613">
                  <a:extLst>
                    <a:ext uri="{9D8B030D-6E8A-4147-A177-3AD203B41FA5}">
                      <a16:colId xmlns:a16="http://schemas.microsoft.com/office/drawing/2014/main" val="20001"/>
                    </a:ext>
                  </a:extLst>
                </a:gridCol>
              </a:tblGrid>
              <a:tr h="370840">
                <a:tc>
                  <a:txBody>
                    <a:bodyPr/>
                    <a:lstStyle/>
                    <a:p>
                      <a:r>
                        <a:rPr lang="en-GB" sz="1200" dirty="0"/>
                        <a:t>Target market segment: Average UK coffee shop customer looking to consume in-store</a:t>
                      </a:r>
                    </a:p>
                  </a:txBody>
                  <a:tcPr/>
                </a:tc>
                <a:tc>
                  <a:txBody>
                    <a:bodyPr/>
                    <a:lstStyle/>
                    <a:p>
                      <a:r>
                        <a:rPr lang="en-GB" sz="1200" dirty="0"/>
                        <a:t>Product characteristics that drive customer</a:t>
                      </a:r>
                      <a:r>
                        <a:rPr lang="en-GB" sz="1200" baseline="0" dirty="0"/>
                        <a:t> value: Price, Ambience, Coffee quality, Welcome on arrival</a:t>
                      </a:r>
                      <a:endParaRPr lang="en-GB" sz="1200" dirty="0"/>
                    </a:p>
                  </a:txBody>
                  <a:tcPr/>
                </a:tc>
                <a:extLst>
                  <a:ext uri="{0D108BD9-81ED-4DB2-BD59-A6C34878D82A}">
                    <a16:rowId xmlns:a16="http://schemas.microsoft.com/office/drawing/2014/main" val="10000"/>
                  </a:ext>
                </a:extLst>
              </a:tr>
            </a:tbl>
          </a:graphicData>
        </a:graphic>
      </p:graphicFrame>
      <p:sp>
        <p:nvSpPr>
          <p:cNvPr id="18" name="Content Placeholder 3"/>
          <p:cNvSpPr txBox="1">
            <a:spLocks/>
          </p:cNvSpPr>
          <p:nvPr/>
        </p:nvSpPr>
        <p:spPr bwMode="auto">
          <a:xfrm>
            <a:off x="349250" y="5822950"/>
            <a:ext cx="4308475" cy="2825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tx1"/>
              </a:buClr>
              <a:buSzTx/>
              <a:buFontTx/>
              <a:buNone/>
              <a:tabLst/>
              <a:defRPr/>
            </a:pPr>
            <a:r>
              <a:rPr kumimoji="1" lang="en-GB" sz="1200" b="0" i="0" u="none" strike="noStrike" kern="0" cap="none" spc="0" normalizeH="0" baseline="0" noProof="0" dirty="0">
                <a:ln>
                  <a:noFill/>
                </a:ln>
                <a:solidFill>
                  <a:schemeClr val="tx1"/>
                </a:solidFill>
                <a:effectLst/>
                <a:uLnTx/>
                <a:uFillTx/>
                <a:latin typeface="+mn-lt"/>
                <a:ea typeface="+mn-ea"/>
                <a:cs typeface="+mn-cs"/>
              </a:rPr>
              <a:t>*Should be weighted – for simplicity, not shown here</a:t>
            </a:r>
          </a:p>
        </p:txBody>
      </p:sp>
      <p:sp>
        <p:nvSpPr>
          <p:cNvPr id="21" name="Oval 20"/>
          <p:cNvSpPr/>
          <p:nvPr/>
        </p:nvSpPr>
        <p:spPr bwMode="auto">
          <a:xfrm>
            <a:off x="7000875" y="3457575"/>
            <a:ext cx="95250" cy="1143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
        <p:nvSpPr>
          <p:cNvPr id="22" name="Oval 21"/>
          <p:cNvSpPr/>
          <p:nvPr/>
        </p:nvSpPr>
        <p:spPr bwMode="auto">
          <a:xfrm>
            <a:off x="6991350" y="3838575"/>
            <a:ext cx="95250" cy="1143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
        <p:nvSpPr>
          <p:cNvPr id="23" name="Oval 22"/>
          <p:cNvSpPr/>
          <p:nvPr/>
        </p:nvSpPr>
        <p:spPr bwMode="auto">
          <a:xfrm>
            <a:off x="6991350" y="4267200"/>
            <a:ext cx="95250" cy="1143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
        <p:nvSpPr>
          <p:cNvPr id="24" name="Oval 23"/>
          <p:cNvSpPr/>
          <p:nvPr/>
        </p:nvSpPr>
        <p:spPr bwMode="auto">
          <a:xfrm>
            <a:off x="7153275" y="3457575"/>
            <a:ext cx="95250" cy="1143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
        <p:nvSpPr>
          <p:cNvPr id="25" name="Oval 24"/>
          <p:cNvSpPr/>
          <p:nvPr/>
        </p:nvSpPr>
        <p:spPr bwMode="auto">
          <a:xfrm>
            <a:off x="7143750" y="3838575"/>
            <a:ext cx="95250" cy="1143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
        <p:nvSpPr>
          <p:cNvPr id="26" name="Oval 25"/>
          <p:cNvSpPr/>
          <p:nvPr/>
        </p:nvSpPr>
        <p:spPr bwMode="auto">
          <a:xfrm>
            <a:off x="7762875" y="3448050"/>
            <a:ext cx="95250" cy="1143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
        <p:nvSpPr>
          <p:cNvPr id="27" name="Oval 26"/>
          <p:cNvSpPr/>
          <p:nvPr/>
        </p:nvSpPr>
        <p:spPr bwMode="auto">
          <a:xfrm>
            <a:off x="7772400" y="3838575"/>
            <a:ext cx="95250" cy="1143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
        <p:nvSpPr>
          <p:cNvPr id="28" name="Oval 27"/>
          <p:cNvSpPr/>
          <p:nvPr/>
        </p:nvSpPr>
        <p:spPr bwMode="auto">
          <a:xfrm>
            <a:off x="7924800" y="3838575"/>
            <a:ext cx="95250" cy="1143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
        <p:nvSpPr>
          <p:cNvPr id="29" name="Oval 28"/>
          <p:cNvSpPr/>
          <p:nvPr/>
        </p:nvSpPr>
        <p:spPr bwMode="auto">
          <a:xfrm>
            <a:off x="8077200" y="3838575"/>
            <a:ext cx="95250" cy="1143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grpSp>
        <p:nvGrpSpPr>
          <p:cNvPr id="2" name="Group 18"/>
          <p:cNvGrpSpPr/>
          <p:nvPr/>
        </p:nvGrpSpPr>
        <p:grpSpPr>
          <a:xfrm>
            <a:off x="6724650" y="5286375"/>
            <a:ext cx="1940104" cy="1123950"/>
            <a:chOff x="6724650" y="5286375"/>
            <a:chExt cx="1940104" cy="1123950"/>
          </a:xfrm>
        </p:grpSpPr>
        <p:sp>
          <p:nvSpPr>
            <p:cNvPr id="32" name="Rounded Rectangular Callout 31"/>
            <p:cNvSpPr/>
            <p:nvPr/>
          </p:nvSpPr>
          <p:spPr bwMode="auto">
            <a:xfrm rot="10800000" flipH="1">
              <a:off x="6724650" y="5286375"/>
              <a:ext cx="1876425" cy="1123950"/>
            </a:xfrm>
            <a:prstGeom prst="wedgeRoundRectCallout">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
          <p:nvSpPr>
            <p:cNvPr id="33" name="TextBox 32"/>
            <p:cNvSpPr txBox="1"/>
            <p:nvPr/>
          </p:nvSpPr>
          <p:spPr>
            <a:xfrm>
              <a:off x="6743699" y="5419725"/>
              <a:ext cx="1921055" cy="954107"/>
            </a:xfrm>
            <a:prstGeom prst="rect">
              <a:avLst/>
            </a:prstGeom>
            <a:noFill/>
          </p:spPr>
          <p:txBody>
            <a:bodyPr wrap="square" rtlCol="0">
              <a:spAutoFit/>
            </a:bodyPr>
            <a:lstStyle/>
            <a:p>
              <a:pPr algn="ctr"/>
              <a:r>
                <a:rPr lang="en-GB" sz="1400" dirty="0" err="1">
                  <a:solidFill>
                    <a:schemeClr val="bg1"/>
                  </a:solidFill>
                  <a:latin typeface="+mn-lt"/>
                </a:rPr>
                <a:t>Mis</a:t>
              </a:r>
              <a:r>
                <a:rPr lang="en-GB" sz="1400" dirty="0">
                  <a:solidFill>
                    <a:schemeClr val="bg1"/>
                  </a:solidFill>
                  <a:latin typeface="+mn-lt"/>
                </a:rPr>
                <a:t>-match!</a:t>
              </a:r>
            </a:p>
            <a:p>
              <a:pPr algn="ctr"/>
              <a:r>
                <a:rPr lang="en-GB" sz="1400" dirty="0">
                  <a:solidFill>
                    <a:schemeClr val="bg1"/>
                  </a:solidFill>
                  <a:latin typeface="+mn-lt"/>
                </a:rPr>
                <a:t>Insufficient</a:t>
              </a:r>
            </a:p>
            <a:p>
              <a:pPr algn="ctr"/>
              <a:r>
                <a:rPr lang="en-GB" sz="1400" dirty="0">
                  <a:solidFill>
                    <a:schemeClr val="bg1"/>
                  </a:solidFill>
                  <a:latin typeface="+mn-lt"/>
                </a:rPr>
                <a:t>Investment in staff!</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sz="2400" dirty="0"/>
              <a:t>Competitive Advantage Table Template</a:t>
            </a:r>
          </a:p>
        </p:txBody>
      </p:sp>
      <p:graphicFrame>
        <p:nvGraphicFramePr>
          <p:cNvPr id="6" name="Table 5"/>
          <p:cNvGraphicFramePr>
            <a:graphicFrameLocks noGrp="1"/>
          </p:cNvGraphicFramePr>
          <p:nvPr/>
        </p:nvGraphicFramePr>
        <p:xfrm>
          <a:off x="401639" y="2692400"/>
          <a:ext cx="8277225" cy="2865120"/>
        </p:xfrm>
        <a:graphic>
          <a:graphicData uri="http://schemas.openxmlformats.org/drawingml/2006/table">
            <a:tbl>
              <a:tblPr firstRow="1" bandRow="1">
                <a:tableStyleId>{21E4AEA4-8DFA-4A89-87EB-49C32662AFE0}</a:tableStyleId>
              </a:tblPr>
              <a:tblGrid>
                <a:gridCol w="1770061">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85825">
                  <a:extLst>
                    <a:ext uri="{9D8B030D-6E8A-4147-A177-3AD203B41FA5}">
                      <a16:colId xmlns:a16="http://schemas.microsoft.com/office/drawing/2014/main" val="20002"/>
                    </a:ext>
                  </a:extLst>
                </a:gridCol>
                <a:gridCol w="981075">
                  <a:extLst>
                    <a:ext uri="{9D8B030D-6E8A-4147-A177-3AD203B41FA5}">
                      <a16:colId xmlns:a16="http://schemas.microsoft.com/office/drawing/2014/main" val="20003"/>
                    </a:ext>
                  </a:extLst>
                </a:gridCol>
                <a:gridCol w="1057275">
                  <a:extLst>
                    <a:ext uri="{9D8B030D-6E8A-4147-A177-3AD203B41FA5}">
                      <a16:colId xmlns:a16="http://schemas.microsoft.com/office/drawing/2014/main" val="20004"/>
                    </a:ext>
                  </a:extLst>
                </a:gridCol>
                <a:gridCol w="923925">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058864">
                  <a:extLst>
                    <a:ext uri="{9D8B030D-6E8A-4147-A177-3AD203B41FA5}">
                      <a16:colId xmlns:a16="http://schemas.microsoft.com/office/drawing/2014/main" val="20007"/>
                    </a:ext>
                  </a:extLst>
                </a:gridCol>
              </a:tblGrid>
              <a:tr h="370840">
                <a:tc>
                  <a:txBody>
                    <a:bodyPr/>
                    <a:lstStyle/>
                    <a:p>
                      <a:r>
                        <a:rPr lang="en-GB" sz="1200" dirty="0"/>
                        <a:t>Sources</a:t>
                      </a:r>
                      <a:r>
                        <a:rPr lang="en-GB" sz="1200" baseline="0" dirty="0"/>
                        <a:t> of advantage</a:t>
                      </a:r>
                      <a:endParaRPr lang="en-GB" sz="1200" dirty="0"/>
                    </a:p>
                  </a:txBody>
                  <a:tcPr anchor="ctr"/>
                </a:tc>
                <a:tc>
                  <a:txBody>
                    <a:bodyPr/>
                    <a:lstStyle/>
                    <a:p>
                      <a:r>
                        <a:rPr lang="en-GB" sz="1200" dirty="0"/>
                        <a:t>% Weight now</a:t>
                      </a:r>
                    </a:p>
                  </a:txBody>
                  <a:tcPr anchor="ctr"/>
                </a:tc>
                <a:tc>
                  <a:txBody>
                    <a:bodyPr/>
                    <a:lstStyle/>
                    <a:p>
                      <a:r>
                        <a:rPr lang="en-GB" sz="1200" dirty="0"/>
                        <a:t>% Weight 2015</a:t>
                      </a:r>
                    </a:p>
                  </a:txBody>
                  <a:tcPr anchor="ctr"/>
                </a:tc>
                <a:tc>
                  <a:txBody>
                    <a:bodyPr/>
                    <a:lstStyle/>
                    <a:p>
                      <a:r>
                        <a:rPr lang="en-GB" sz="1200" dirty="0"/>
                        <a:t>Our Company</a:t>
                      </a:r>
                    </a:p>
                  </a:txBody>
                  <a:tcPr anchor="ctr"/>
                </a:tc>
                <a:tc>
                  <a:txBody>
                    <a:bodyPr/>
                    <a:lstStyle/>
                    <a:p>
                      <a:r>
                        <a:rPr lang="en-GB" sz="1200" dirty="0" err="1"/>
                        <a:t>Compet-itor</a:t>
                      </a:r>
                      <a:r>
                        <a:rPr lang="en-GB" sz="1200" dirty="0"/>
                        <a:t> A</a:t>
                      </a:r>
                    </a:p>
                  </a:txBody>
                  <a:tcPr anchor="ctr"/>
                </a:tc>
                <a:tc>
                  <a:txBody>
                    <a:bodyPr/>
                    <a:lstStyle/>
                    <a:p>
                      <a:r>
                        <a:rPr lang="en-GB" sz="1200" dirty="0" err="1"/>
                        <a:t>Compet-itor</a:t>
                      </a:r>
                      <a:r>
                        <a:rPr lang="en-GB" sz="1200" baseline="0" dirty="0"/>
                        <a:t> B</a:t>
                      </a:r>
                      <a:endParaRPr lang="en-GB" sz="1200" dirty="0"/>
                    </a:p>
                  </a:txBody>
                  <a:tcPr anchor="ctr"/>
                </a:tc>
                <a:tc>
                  <a:txBody>
                    <a:bodyPr/>
                    <a:lstStyle/>
                    <a:p>
                      <a:r>
                        <a:rPr lang="en-GB" sz="1200" dirty="0"/>
                        <a:t>Mgt. Effort</a:t>
                      </a:r>
                    </a:p>
                  </a:txBody>
                  <a:tcPr anchor="ctr"/>
                </a:tc>
                <a:tc>
                  <a:txBody>
                    <a:bodyPr/>
                    <a:lstStyle/>
                    <a:p>
                      <a:r>
                        <a:rPr lang="en-GB" sz="1200" dirty="0"/>
                        <a:t>Financial resources</a:t>
                      </a:r>
                    </a:p>
                  </a:txBody>
                  <a:tcPr anchor="ctr"/>
                </a:tc>
                <a:extLst>
                  <a:ext uri="{0D108BD9-81ED-4DB2-BD59-A6C34878D82A}">
                    <a16:rowId xmlns:a16="http://schemas.microsoft.com/office/drawing/2014/main" val="10000"/>
                  </a:ext>
                </a:extLst>
              </a:tr>
              <a:tr h="370840">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extLst>
                  <a:ext uri="{0D108BD9-81ED-4DB2-BD59-A6C34878D82A}">
                    <a16:rowId xmlns:a16="http://schemas.microsoft.com/office/drawing/2014/main" val="10001"/>
                  </a:ext>
                </a:extLst>
              </a:tr>
              <a:tr h="370840">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extLst>
                  <a:ext uri="{0D108BD9-81ED-4DB2-BD59-A6C34878D82A}">
                    <a16:rowId xmlns:a16="http://schemas.microsoft.com/office/drawing/2014/main" val="10002"/>
                  </a:ext>
                </a:extLst>
              </a:tr>
              <a:tr h="370840">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extLst>
                  <a:ext uri="{0D108BD9-81ED-4DB2-BD59-A6C34878D82A}">
                    <a16:rowId xmlns:a16="http://schemas.microsoft.com/office/drawing/2014/main" val="10003"/>
                  </a:ext>
                </a:extLst>
              </a:tr>
              <a:tr h="370840">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extLst>
                  <a:ext uri="{0D108BD9-81ED-4DB2-BD59-A6C34878D82A}">
                    <a16:rowId xmlns:a16="http://schemas.microsoft.com/office/drawing/2014/main" val="10004"/>
                  </a:ext>
                </a:extLst>
              </a:tr>
              <a:tr h="370840">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tc>
                  <a:txBody>
                    <a:bodyPr/>
                    <a:lstStyle/>
                    <a:p>
                      <a:endParaRPr lang="en-GB" sz="1200" dirty="0"/>
                    </a:p>
                  </a:txBody>
                  <a:tcPr anchor="ctr"/>
                </a:tc>
                <a:extLst>
                  <a:ext uri="{0D108BD9-81ED-4DB2-BD59-A6C34878D82A}">
                    <a16:rowId xmlns:a16="http://schemas.microsoft.com/office/drawing/2014/main" val="10005"/>
                  </a:ext>
                </a:extLst>
              </a:tr>
              <a:tr h="370840">
                <a:tc>
                  <a:txBody>
                    <a:bodyPr/>
                    <a:lstStyle/>
                    <a:p>
                      <a:endParaRPr lang="en-GB" sz="1200" b="1"/>
                    </a:p>
                  </a:txBody>
                  <a:tcPr anchor="ctr"/>
                </a:tc>
                <a:tc>
                  <a:txBody>
                    <a:bodyPr/>
                    <a:lstStyle/>
                    <a:p>
                      <a:endParaRPr lang="en-GB" sz="1200" b="1"/>
                    </a:p>
                  </a:txBody>
                  <a:tcPr anchor="ctr"/>
                </a:tc>
                <a:tc>
                  <a:txBody>
                    <a:bodyPr/>
                    <a:lstStyle/>
                    <a:p>
                      <a:endParaRPr lang="en-GB" sz="1200" b="1" dirty="0"/>
                    </a:p>
                  </a:txBody>
                  <a:tcPr anchor="ctr"/>
                </a:tc>
                <a:tc>
                  <a:txBody>
                    <a:bodyPr/>
                    <a:lstStyle/>
                    <a:p>
                      <a:endParaRPr lang="en-GB" sz="1200" b="1" dirty="0"/>
                    </a:p>
                  </a:txBody>
                  <a:tcPr anchor="ctr"/>
                </a:tc>
                <a:tc>
                  <a:txBody>
                    <a:bodyPr/>
                    <a:lstStyle/>
                    <a:p>
                      <a:endParaRPr lang="en-GB" sz="1200" b="1" dirty="0"/>
                    </a:p>
                  </a:txBody>
                  <a:tcPr anchor="ctr"/>
                </a:tc>
                <a:tc>
                  <a:txBody>
                    <a:bodyPr/>
                    <a:lstStyle/>
                    <a:p>
                      <a:endParaRPr lang="en-GB" sz="1200" b="1" dirty="0"/>
                    </a:p>
                  </a:txBody>
                  <a:tcPr anchor="ctr"/>
                </a:tc>
                <a:tc>
                  <a:txBody>
                    <a:bodyPr/>
                    <a:lstStyle/>
                    <a:p>
                      <a:endParaRPr lang="en-GB" sz="1200" b="1" dirty="0"/>
                    </a:p>
                  </a:txBody>
                  <a:tcPr anchor="ctr"/>
                </a:tc>
                <a:tc>
                  <a:txBody>
                    <a:bodyPr/>
                    <a:lstStyle/>
                    <a:p>
                      <a:endParaRPr lang="en-GB" sz="1200" b="1" dirty="0"/>
                    </a:p>
                  </a:txBody>
                  <a:tcPr anchor="ctr"/>
                </a:tc>
                <a:extLst>
                  <a:ext uri="{0D108BD9-81ED-4DB2-BD59-A6C34878D82A}">
                    <a16:rowId xmlns:a16="http://schemas.microsoft.com/office/drawing/2014/main" val="10006"/>
                  </a:ext>
                </a:extLst>
              </a:tr>
            </a:tbl>
          </a:graphicData>
        </a:graphic>
      </p:graphicFrame>
      <p:graphicFrame>
        <p:nvGraphicFramePr>
          <p:cNvPr id="7" name="Table 6"/>
          <p:cNvGraphicFramePr>
            <a:graphicFrameLocks noGrp="1"/>
          </p:cNvGraphicFramePr>
          <p:nvPr/>
        </p:nvGraphicFramePr>
        <p:xfrm>
          <a:off x="401636" y="1409105"/>
          <a:ext cx="8277226" cy="1005840"/>
        </p:xfrm>
        <a:graphic>
          <a:graphicData uri="http://schemas.openxmlformats.org/drawingml/2006/table">
            <a:tbl>
              <a:tblPr firstRow="1" bandRow="1">
                <a:tableStyleId>{21E4AEA4-8DFA-4A89-87EB-49C32662AFE0}</a:tableStyleId>
              </a:tblPr>
              <a:tblGrid>
                <a:gridCol w="4138613">
                  <a:extLst>
                    <a:ext uri="{9D8B030D-6E8A-4147-A177-3AD203B41FA5}">
                      <a16:colId xmlns:a16="http://schemas.microsoft.com/office/drawing/2014/main" val="20000"/>
                    </a:ext>
                  </a:extLst>
                </a:gridCol>
                <a:gridCol w="4138613">
                  <a:extLst>
                    <a:ext uri="{9D8B030D-6E8A-4147-A177-3AD203B41FA5}">
                      <a16:colId xmlns:a16="http://schemas.microsoft.com/office/drawing/2014/main" val="20001"/>
                    </a:ext>
                  </a:extLst>
                </a:gridCol>
              </a:tblGrid>
              <a:tr h="370840">
                <a:tc>
                  <a:txBody>
                    <a:bodyPr/>
                    <a:lstStyle/>
                    <a:p>
                      <a:r>
                        <a:rPr lang="en-GB" sz="1200" dirty="0">
                          <a:solidFill>
                            <a:schemeClr val="tx1"/>
                          </a:solidFill>
                        </a:rPr>
                        <a:t>Target market segment:</a:t>
                      </a:r>
                    </a:p>
                    <a:p>
                      <a:endParaRPr lang="en-GB" sz="1200" dirty="0">
                        <a:solidFill>
                          <a:schemeClr val="tx1"/>
                        </a:solidFill>
                      </a:endParaRPr>
                    </a:p>
                    <a:p>
                      <a:br>
                        <a:rPr lang="en-GB" sz="1200" dirty="0">
                          <a:solidFill>
                            <a:schemeClr val="tx1"/>
                          </a:solidFill>
                        </a:rPr>
                      </a:br>
                      <a:endParaRPr lang="en-GB" sz="1200" dirty="0">
                        <a:solidFill>
                          <a:schemeClr val="tx1"/>
                        </a:solidFill>
                      </a:endParaRPr>
                    </a:p>
                    <a:p>
                      <a:endParaRPr lang="en-GB" sz="1200" dirty="0">
                        <a:solidFill>
                          <a:schemeClr val="tx1"/>
                        </a:solidFill>
                      </a:endParaRPr>
                    </a:p>
                  </a:txBody>
                  <a:tcPr>
                    <a:solidFill>
                      <a:schemeClr val="accent5">
                        <a:lumMod val="40000"/>
                        <a:lumOff val="60000"/>
                      </a:schemeClr>
                    </a:solidFill>
                  </a:tcPr>
                </a:tc>
                <a:tc>
                  <a:txBody>
                    <a:bodyPr/>
                    <a:lstStyle/>
                    <a:p>
                      <a:r>
                        <a:rPr lang="en-GB" sz="1200" dirty="0">
                          <a:solidFill>
                            <a:schemeClr val="tx1"/>
                          </a:solidFill>
                        </a:rPr>
                        <a:t>Product characteristics that drive customer</a:t>
                      </a:r>
                      <a:r>
                        <a:rPr lang="en-GB" sz="1200" baseline="0" dirty="0">
                          <a:solidFill>
                            <a:schemeClr val="tx1"/>
                          </a:solidFill>
                        </a:rPr>
                        <a:t> value:</a:t>
                      </a:r>
                      <a:endParaRPr lang="en-GB" sz="1200"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0"/>
                  </a:ext>
                </a:extLst>
              </a:tr>
            </a:tbl>
          </a:graphicData>
        </a:graphic>
      </p:graphicFrame>
      <p:sp>
        <p:nvSpPr>
          <p:cNvPr id="18" name="Content Placeholder 3"/>
          <p:cNvSpPr txBox="1">
            <a:spLocks/>
          </p:cNvSpPr>
          <p:nvPr/>
        </p:nvSpPr>
        <p:spPr bwMode="auto">
          <a:xfrm>
            <a:off x="349250" y="5822950"/>
            <a:ext cx="4308475" cy="2825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tx1"/>
              </a:buClr>
              <a:buSzTx/>
              <a:buFontTx/>
              <a:buNone/>
              <a:tabLst/>
              <a:defRPr/>
            </a:pPr>
            <a:r>
              <a:rPr kumimoji="1" lang="en-GB" sz="1200" b="0" i="0" u="none" strike="noStrike" kern="0" cap="none" spc="0" normalizeH="0" baseline="0" noProof="0" dirty="0">
                <a:ln>
                  <a:noFill/>
                </a:ln>
                <a:solidFill>
                  <a:schemeClr val="tx1"/>
                </a:solidFill>
                <a:effectLst/>
                <a:uLnTx/>
                <a:uFillTx/>
                <a:latin typeface="+mn-lt"/>
                <a:ea typeface="+mn-ea"/>
                <a:cs typeface="+mn-cs"/>
              </a:rPr>
              <a:t>*Should be weighted – for simplicity, not shown here</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AWVzNjVmCEmA93aoiUN1_Q"/>
</p:tagLst>
</file>

<file path=ppt/theme/theme1.xml><?xml version="1.0" encoding="utf-8"?>
<a:theme xmlns:a="http://schemas.openxmlformats.org/drawingml/2006/main" name="Presentation_Logo">
  <a:themeElements>
    <a:clrScheme name="Presentation_Logo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fontScheme name="Presentation_Logo">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Presentation_Logo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Presentation_Logo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Presentation_Logo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tion_Logo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Presentation_Logo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Presentation_Logo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RG_CEEMAN_2</Template>
  <TotalTime>3163</TotalTime>
  <Words>622</Words>
  <Application>Microsoft Macintosh PowerPoint</Application>
  <PresentationFormat>On-screen Show (4:3)</PresentationFormat>
  <Paragraphs>110</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Verdana</vt:lpstr>
      <vt:lpstr>Presentation_Logo</vt:lpstr>
      <vt:lpstr>Systems view of Advantage</vt:lpstr>
      <vt:lpstr>Cost Structure comparisons</vt:lpstr>
      <vt:lpstr>The Advantage Table</vt:lpstr>
      <vt:lpstr>Competitive Advantage Table Template</vt:lpstr>
    </vt:vector>
  </TitlesOfParts>
  <Company>ASMC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Analysis</dc:title>
  <dc:creator>IT Department</dc:creator>
  <cp:lastModifiedBy>Jo Whitehead</cp:lastModifiedBy>
  <cp:revision>57</cp:revision>
  <dcterms:created xsi:type="dcterms:W3CDTF">2007-09-20T14:25:40Z</dcterms:created>
  <dcterms:modified xsi:type="dcterms:W3CDTF">2020-06-18T05:30:53Z</dcterms:modified>
</cp:coreProperties>
</file>