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1"/>
  </p:sldMasterIdLst>
  <p:notesMasterIdLst>
    <p:notesMasterId r:id="rId3"/>
  </p:notesMasterIdLst>
  <p:sldIdLst>
    <p:sldId id="289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9A"/>
    <a:srgbClr val="F8F8F8"/>
    <a:srgbClr val="FEF7DD"/>
    <a:srgbClr val="90052F"/>
    <a:srgbClr val="6D2F75"/>
    <a:srgbClr val="A3B1C8"/>
    <a:srgbClr val="001689"/>
    <a:srgbClr val="3F5588"/>
    <a:srgbClr val="005CBA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2" autoAdjust="0"/>
    <p:restoredTop sz="96786" autoAdjust="0"/>
  </p:normalViewPr>
  <p:slideViewPr>
    <p:cSldViewPr snapToGrid="0" snapToObjects="1">
      <p:cViewPr varScale="1">
        <p:scale>
          <a:sx n="129" d="100"/>
          <a:sy n="129" d="100"/>
        </p:scale>
        <p:origin x="85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BFD56-BE36-A94D-9611-007D411331DB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DF55-22AB-204E-9482-E9FCC593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3428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34427-4CEC-4C2D-8356-AB53875E609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These represent the basic tool</a:t>
            </a:r>
            <a:r>
              <a:rPr lang="en-US" baseline="0" dirty="0"/>
              <a:t> kit for strategy that I would personally choose. We may also have covered the strategy triangle earlier.</a:t>
            </a:r>
          </a:p>
          <a:p>
            <a:r>
              <a:rPr lang="en-US" baseline="0" dirty="0"/>
              <a:t>There are others of course. The most popular tools include SWOT (an inferior alternative to the matrix), PEST or PESTLE analysis (good for question 1), and various frameworks for </a:t>
            </a:r>
            <a:r>
              <a:rPr lang="en-US" baseline="0" dirty="0" err="1"/>
              <a:t>analysing</a:t>
            </a:r>
            <a:r>
              <a:rPr lang="en-US" baseline="0" dirty="0"/>
              <a:t> competitive advantage e.g., the value chain, Key Success factors, 7S framework, Cost leadership versus differentiation.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5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54292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19725" y="-9525"/>
            <a:ext cx="3714750" cy="5153025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1316" t="-2412" r="-31294" b="-2596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569400"/>
            <a:ext cx="4542065" cy="1508046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Slide Title: Text size 44, font Garamond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086351"/>
            <a:ext cx="4542065" cy="858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Sub-title: Text size 24, font Garamond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192882"/>
            <a:ext cx="998934" cy="5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670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335600" y="1497600"/>
            <a:ext cx="6483679" cy="304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3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15689"/>
          <a:stretch>
            <a:fillRect/>
          </a:stretch>
        </p:blipFill>
        <p:spPr bwMode="auto">
          <a:xfrm>
            <a:off x="0" y="-9525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8628" y="2276224"/>
            <a:ext cx="5331959" cy="16671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Slide Title: Text size 44, font Garamond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78629" y="3957547"/>
            <a:ext cx="5331959" cy="583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Sub-title: Text size 24, font Garamond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192882"/>
            <a:ext cx="998934" cy="5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r="5508" b="15648"/>
          <a:stretch>
            <a:fillRect/>
          </a:stretch>
        </p:blipFill>
        <p:spPr bwMode="auto">
          <a:xfrm>
            <a:off x="0" y="-28575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24112"/>
            <a:ext cx="7881937" cy="6418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title: Text size 32, font Garamond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192882"/>
            <a:ext cx="998934" cy="5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299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161360" y="4767263"/>
            <a:ext cx="3353990" cy="273844"/>
          </a:xfrm>
          <a:prstGeom prst="rect">
            <a:avLst/>
          </a:prstGeom>
        </p:spPr>
        <p:txBody>
          <a:bodyPr anchor="b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(Source/reference: </a:t>
            </a:r>
            <a:r>
              <a:rPr lang="en-GB" dirty="0"/>
              <a:t>Text size 12, font Garamond</a:t>
            </a:r>
            <a:br>
              <a:rPr lang="en-GB" dirty="0"/>
            </a:br>
            <a:r>
              <a:rPr lang="en-GB" dirty="0"/>
              <a:t>No more than 2 lines, in brackets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01C4-DB93-4F6C-AE21-7B97BA2D0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155000" cy="729000"/>
          </a:xfrm>
        </p:spPr>
        <p:txBody>
          <a:bodyPr/>
          <a:lstStyle/>
          <a:p>
            <a:r>
              <a:rPr lang="en-GB" altLang="en-US" dirty="0"/>
              <a:t>Slide title: Text size 32, font Garamond</a:t>
            </a:r>
            <a:br>
              <a:rPr lang="en-GB" altLang="en-US" dirty="0"/>
            </a:br>
            <a:r>
              <a:rPr lang="en-GB" altLang="en-US" dirty="0"/>
              <a:t>No more than 2 lines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91425"/>
            <a:ext cx="7886700" cy="3541298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styles: </a:t>
            </a:r>
            <a:r>
              <a:rPr lang="en-GB" altLang="en-US" dirty="0"/>
              <a:t>Text size to decrease from 20, font Garamond. Text should stay inside the text box.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57467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161360" y="4767263"/>
            <a:ext cx="3353990" cy="273844"/>
          </a:xfrm>
          <a:prstGeom prst="rect">
            <a:avLst/>
          </a:prstGeom>
        </p:spPr>
        <p:txBody>
          <a:bodyPr anchor="b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(Source/reference: </a:t>
            </a:r>
            <a:r>
              <a:rPr lang="en-GB" dirty="0"/>
              <a:t>Text size 12, font Garamond</a:t>
            </a:r>
            <a:br>
              <a:rPr lang="en-GB" dirty="0"/>
            </a:br>
            <a:r>
              <a:rPr lang="en-GB" dirty="0"/>
              <a:t>No more than 2 lines, in brackets</a:t>
            </a:r>
            <a:r>
              <a:rPr lang="en-US" dirty="0"/>
              <a:t>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01C4-DB93-4F6C-AE21-7B97BA2D0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155000" cy="729000"/>
          </a:xfrm>
        </p:spPr>
        <p:txBody>
          <a:bodyPr/>
          <a:lstStyle/>
          <a:p>
            <a:r>
              <a:rPr lang="en-GB" altLang="en-US" dirty="0"/>
              <a:t>Slide title: Text size 32, font Garamond</a:t>
            </a:r>
            <a:br>
              <a:rPr lang="en-GB" altLang="en-US" dirty="0"/>
            </a:br>
            <a:r>
              <a:rPr lang="en-GB" altLang="en-US" dirty="0"/>
              <a:t>No more than 2 lines 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091425"/>
            <a:ext cx="3886200" cy="35412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altLang="en-US" dirty="0"/>
              <a:t>Click to edit Master text styles: </a:t>
            </a:r>
            <a:r>
              <a:rPr lang="en-GB" altLang="en-US" dirty="0"/>
              <a:t>Text size to decrease from 20, font Garamond. Text should stay inside the text box.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091425"/>
            <a:ext cx="3886200" cy="35412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altLang="en-US" dirty="0"/>
              <a:t>Click to edit Master text styles: </a:t>
            </a:r>
            <a:r>
              <a:rPr lang="en-GB" altLang="en-US" dirty="0"/>
              <a:t>Text size to decrease from 20, font Garamond. Text should stay inside the text box.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75335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161360" y="4767263"/>
            <a:ext cx="3353990" cy="273844"/>
          </a:xfrm>
          <a:prstGeom prst="rect">
            <a:avLst/>
          </a:prstGeom>
        </p:spPr>
        <p:txBody>
          <a:bodyPr anchor="b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(Source/reference: </a:t>
            </a:r>
            <a:r>
              <a:rPr lang="en-GB" dirty="0"/>
              <a:t>Text size 12, font Garamond</a:t>
            </a:r>
            <a:br>
              <a:rPr lang="en-GB" dirty="0"/>
            </a:br>
            <a:r>
              <a:rPr lang="en-GB" dirty="0"/>
              <a:t>No more than 2 lines, in brackets</a:t>
            </a:r>
            <a:r>
              <a:rPr lang="en-US" dirty="0"/>
              <a:t>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01C4-DB93-4F6C-AE21-7B97BA2D0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155000" cy="729000"/>
          </a:xfrm>
        </p:spPr>
        <p:txBody>
          <a:bodyPr/>
          <a:lstStyle/>
          <a:p>
            <a:r>
              <a:rPr lang="en-GB" altLang="en-US" dirty="0"/>
              <a:t>Slide title: Text size 32, font Garamond</a:t>
            </a:r>
            <a:br>
              <a:rPr lang="en-GB" altLang="en-US" dirty="0"/>
            </a:br>
            <a:r>
              <a:rPr lang="en-GB" altLang="en-US" dirty="0"/>
              <a:t>No more than 2 lines 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091425"/>
            <a:ext cx="3868340" cy="459581"/>
          </a:xfrm>
        </p:spPr>
        <p:txBody>
          <a:bodyPr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styles: Text size 20, font Garamond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639588"/>
            <a:ext cx="3868340" cy="2993135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styles: </a:t>
            </a:r>
            <a:r>
              <a:rPr lang="en-GB" altLang="en-US" dirty="0"/>
              <a:t>Text size to decrease from 20, font Garamond. Text should stay inside the text box.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091425"/>
            <a:ext cx="3887391" cy="459581"/>
          </a:xfrm>
        </p:spPr>
        <p:txBody>
          <a:bodyPr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styles: Text size 20, font Garamond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639588"/>
            <a:ext cx="3887391" cy="2993135"/>
          </a:xfrm>
        </p:spPr>
        <p:txBody>
          <a:bodyPr/>
          <a:lstStyle/>
          <a:p>
            <a:pPr lvl="0"/>
            <a:r>
              <a:rPr lang="en-US" altLang="en-US" dirty="0"/>
              <a:t>Click to edit Master text styles: </a:t>
            </a:r>
            <a:r>
              <a:rPr lang="en-GB" altLang="en-US" dirty="0"/>
              <a:t>Text size to decrease from 20, font Garamond. Text should stay inside the text box.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61927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3" y="273844"/>
            <a:ext cx="7154466" cy="729000"/>
          </a:xfrm>
          <a:prstGeom prst="rect">
            <a:avLst/>
          </a:prstGeom>
        </p:spPr>
        <p:txBody>
          <a:bodyPr/>
          <a:lstStyle/>
          <a:p>
            <a:r>
              <a:rPr lang="en-GB" altLang="en-US" dirty="0"/>
              <a:t>Slide title: Text size 32, font Garamond</a:t>
            </a:r>
            <a:br>
              <a:rPr lang="en-GB" altLang="en-US" dirty="0"/>
            </a:br>
            <a:r>
              <a:rPr lang="en-GB" altLang="en-US" dirty="0"/>
              <a:t>No more than 2 lines 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161360" y="4767263"/>
            <a:ext cx="3353990" cy="273844"/>
          </a:xfrm>
          <a:prstGeom prst="rect">
            <a:avLst/>
          </a:prstGeom>
        </p:spPr>
        <p:txBody>
          <a:bodyPr anchor="b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(Source/reference: </a:t>
            </a:r>
            <a:r>
              <a:rPr lang="en-GB" dirty="0"/>
              <a:t>Text size 12, font Garamond</a:t>
            </a:r>
            <a:br>
              <a:rPr lang="en-GB" dirty="0"/>
            </a:br>
            <a:r>
              <a:rPr lang="en-GB" dirty="0"/>
              <a:t>No more than 2 lines, in brackets</a:t>
            </a:r>
            <a:r>
              <a:rPr lang="en-US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01C4-DB93-4F6C-AE21-7B97BA2D0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895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161360" y="4767263"/>
            <a:ext cx="3353990" cy="273844"/>
          </a:xfrm>
          <a:prstGeom prst="rect">
            <a:avLst/>
          </a:prstGeom>
        </p:spPr>
        <p:txBody>
          <a:bodyPr anchor="b"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(Source/reference: </a:t>
            </a:r>
            <a:r>
              <a:rPr lang="en-GB" dirty="0"/>
              <a:t>Text size 12, font Garamond</a:t>
            </a:r>
            <a:br>
              <a:rPr lang="en-GB" dirty="0"/>
            </a:br>
            <a:r>
              <a:rPr lang="en-GB" dirty="0"/>
              <a:t>No more than 2 lines, in brackets</a:t>
            </a:r>
            <a:r>
              <a:rPr lang="en-US" dirty="0"/>
              <a:t>)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086225" y="4767263"/>
            <a:ext cx="97155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601C4-DB93-4F6C-AE21-7B97BA2D0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028950" y="1091425"/>
            <a:ext cx="5486400" cy="93146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Insert faculty/adjunct name: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Text size 32, font Garamond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28650" y="1091425"/>
            <a:ext cx="2057401" cy="35412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28951" y="2026861"/>
            <a:ext cx="5486400" cy="459581"/>
          </a:xfrm>
        </p:spPr>
        <p:txBody>
          <a:bodyPr/>
          <a:lstStyle>
            <a:lvl1pPr marL="0" indent="0" algn="l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Insert qualifications: Text size 20, font Garamond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3028950" y="2536448"/>
            <a:ext cx="5486400" cy="2096275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342900" indent="0" algn="r">
              <a:buNone/>
              <a:defRPr sz="1050"/>
            </a:lvl2pPr>
            <a:lvl3pPr marL="685800" indent="0" algn="r">
              <a:buNone/>
              <a:defRPr sz="1050"/>
            </a:lvl3pPr>
            <a:lvl4pPr marL="1028700" indent="0" algn="r">
              <a:buNone/>
              <a:defRPr sz="1050"/>
            </a:lvl4pPr>
            <a:lvl5pPr marL="1371600" indent="0" algn="r">
              <a:buNone/>
              <a:defRPr sz="1050"/>
            </a:lvl5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biography: Text size 14, font Garamond.</a:t>
            </a:r>
            <a:r>
              <a:rPr lang="en-GB" altLang="en-US" dirty="0"/>
              <a:t> Text should stay inside the text box.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3413" y="273844"/>
            <a:ext cx="7154466" cy="729000"/>
          </a:xfrm>
        </p:spPr>
        <p:txBody>
          <a:bodyPr anchor="ctr"/>
          <a:lstStyle>
            <a:lvl1pPr marL="0" indent="0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GB" altLang="en-US" dirty="0"/>
              <a:t>Faculty/Adjunct/Programme</a:t>
            </a:r>
            <a:r>
              <a:rPr lang="en-GB" altLang="en-US" baseline="0" dirty="0"/>
              <a:t> name</a:t>
            </a:r>
            <a:r>
              <a:rPr lang="en-GB" altLang="en-US" dirty="0"/>
              <a:t>: Text size 32, font Garamond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240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3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86225" y="4767263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2D601C4-DB93-4F6C-AE21-7B97BA2D0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273845"/>
            <a:ext cx="7154466" cy="7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Slide title: Text size 32, font Garamond</a:t>
            </a:r>
            <a:br>
              <a:rPr lang="en-GB" altLang="en-US" dirty="0"/>
            </a:br>
            <a:r>
              <a:rPr lang="en-GB" altLang="en-US" dirty="0"/>
              <a:t>No more than 2 lines </a:t>
            </a:r>
            <a:endParaRPr lang="en-US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091425"/>
            <a:ext cx="7886700" cy="35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styles: </a:t>
            </a:r>
            <a:r>
              <a:rPr lang="en-GB" altLang="en-US" dirty="0"/>
              <a:t>Text size to decrease from 20, font Garamond. Text should stay inside the text box.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9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95" r:id="rId9"/>
    <p:sldLayoutId id="2147483897" r:id="rId10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aramond" panose="020204040303010108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aramond" panose="020204040303010108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aramond" panose="020204040303010108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Garamond" panose="02020404030301010803" pitchFamily="18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aramond" panose="02020404030301010803" pitchFamily="18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aramond" panose="02020404030301010803" pitchFamily="18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aramond" panose="02020404030301010803" pitchFamily="18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aramond" panose="02020404030301010803" pitchFamily="18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81" y="1871110"/>
            <a:ext cx="4810187" cy="2361935"/>
          </a:xfrm>
          <a:prstGeom prst="rect">
            <a:avLst/>
          </a:prstGeom>
        </p:spPr>
      </p:pic>
      <p:sp>
        <p:nvSpPr>
          <p:cNvPr id="255" name="Text Box 73"/>
          <p:cNvSpPr txBox="1">
            <a:spLocks noChangeArrowheads="1"/>
          </p:cNvSpPr>
          <p:nvPr/>
        </p:nvSpPr>
        <p:spPr bwMode="auto">
          <a:xfrm>
            <a:off x="4364275" y="4106441"/>
            <a:ext cx="20574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>
              <a:spcBef>
                <a:spcPct val="20000"/>
              </a:spcBef>
              <a:buClr>
                <a:schemeClr val="tx1"/>
              </a:buClr>
            </a:pPr>
            <a:r>
              <a:rPr kumimoji="1" lang="en-GB" sz="1600" dirty="0">
                <a:solidFill>
                  <a:srgbClr val="000000"/>
                </a:solidFill>
              </a:rPr>
              <a:t>3.	How might the situation Evolve?</a:t>
            </a:r>
          </a:p>
        </p:txBody>
      </p:sp>
      <p:sp>
        <p:nvSpPr>
          <p:cNvPr id="256" name="Text Box 75"/>
          <p:cNvSpPr txBox="1">
            <a:spLocks noChangeArrowheads="1"/>
          </p:cNvSpPr>
          <p:nvPr/>
        </p:nvSpPr>
        <p:spPr bwMode="auto">
          <a:xfrm>
            <a:off x="5837868" y="3552940"/>
            <a:ext cx="140113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/>
            <a:r>
              <a:rPr kumimoji="1" lang="en-GB" sz="1600" dirty="0">
                <a:solidFill>
                  <a:srgbClr val="000000"/>
                </a:solidFill>
              </a:rPr>
              <a:t>5.	What are the Options?</a:t>
            </a:r>
          </a:p>
        </p:txBody>
      </p:sp>
      <p:sp>
        <p:nvSpPr>
          <p:cNvPr id="257" name="Text Box 76"/>
          <p:cNvSpPr txBox="1">
            <a:spLocks noChangeArrowheads="1"/>
          </p:cNvSpPr>
          <p:nvPr/>
        </p:nvSpPr>
        <p:spPr bwMode="auto">
          <a:xfrm>
            <a:off x="1196160" y="3927419"/>
            <a:ext cx="22129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0025" indent="-200025"/>
            <a:r>
              <a:rPr kumimoji="1" lang="en-GB" sz="1600" dirty="0">
                <a:solidFill>
                  <a:srgbClr val="000000"/>
                </a:solidFill>
              </a:rPr>
              <a:t>1.	What is the </a:t>
            </a:r>
            <a:br>
              <a:rPr kumimoji="1" lang="en-GB" sz="1600" dirty="0">
                <a:solidFill>
                  <a:srgbClr val="000000"/>
                </a:solidFill>
              </a:rPr>
            </a:br>
            <a:r>
              <a:rPr kumimoji="1" lang="en-GB" sz="1600" dirty="0">
                <a:solidFill>
                  <a:srgbClr val="000000"/>
                </a:solidFill>
              </a:rPr>
              <a:t>External environment?</a:t>
            </a:r>
          </a:p>
        </p:txBody>
      </p:sp>
      <p:sp>
        <p:nvSpPr>
          <p:cNvPr id="258" name="Text Box 75"/>
          <p:cNvSpPr txBox="1">
            <a:spLocks noChangeArrowheads="1"/>
          </p:cNvSpPr>
          <p:nvPr/>
        </p:nvSpPr>
        <p:spPr bwMode="auto">
          <a:xfrm>
            <a:off x="4676499" y="1650324"/>
            <a:ext cx="17451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/>
            <a:r>
              <a:rPr kumimoji="1" lang="en-GB" sz="1600" dirty="0">
                <a:solidFill>
                  <a:srgbClr val="000000"/>
                </a:solidFill>
              </a:rPr>
              <a:t>4.	What is the primary Issue?</a:t>
            </a:r>
          </a:p>
        </p:txBody>
      </p:sp>
      <p:sp>
        <p:nvSpPr>
          <p:cNvPr id="260" name="Text Box 75"/>
          <p:cNvSpPr txBox="1">
            <a:spLocks noChangeArrowheads="1"/>
          </p:cNvSpPr>
          <p:nvPr/>
        </p:nvSpPr>
        <p:spPr bwMode="auto">
          <a:xfrm>
            <a:off x="6337451" y="2080593"/>
            <a:ext cx="156415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/>
            <a:r>
              <a:rPr kumimoji="1" lang="en-GB" sz="1600" dirty="0">
                <a:solidFill>
                  <a:srgbClr val="000000"/>
                </a:solidFill>
              </a:rPr>
              <a:t>6.	Which Option is best?</a:t>
            </a:r>
          </a:p>
        </p:txBody>
      </p:sp>
      <p:sp>
        <p:nvSpPr>
          <p:cNvPr id="284" name="Text Box 76"/>
          <p:cNvSpPr txBox="1">
            <a:spLocks noChangeArrowheads="1"/>
          </p:cNvSpPr>
          <p:nvPr/>
        </p:nvSpPr>
        <p:spPr bwMode="auto">
          <a:xfrm>
            <a:off x="2219228" y="1603695"/>
            <a:ext cx="23260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0025" indent="-200025"/>
            <a:r>
              <a:rPr kumimoji="1" lang="en-GB" sz="1600" dirty="0">
                <a:solidFill>
                  <a:srgbClr val="000000"/>
                </a:solidFill>
              </a:rPr>
              <a:t>2.	What is the Internal situation?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Six questions framework</a:t>
            </a:r>
          </a:p>
        </p:txBody>
      </p:sp>
    </p:spTree>
    <p:extLst>
      <p:ext uri="{BB962C8B-B14F-4D97-AF65-F5344CB8AC3E}">
        <p14:creationId xmlns:p14="http://schemas.microsoft.com/office/powerpoint/2010/main" val="2818691141"/>
      </p:ext>
    </p:extLst>
  </p:cSld>
  <p:clrMapOvr>
    <a:masterClrMapping/>
  </p:clrMapOvr>
</p:sld>
</file>

<file path=ppt/theme/theme1.xml><?xml version="1.0" encoding="utf-8"?>
<a:theme xmlns:a="http://schemas.openxmlformats.org/drawingml/2006/main" name="Ashridge_Hult template_light">
  <a:themeElements>
    <a:clrScheme name="Custom 13">
      <a:dk1>
        <a:sysClr val="windowText" lastClr="000000"/>
      </a:dk1>
      <a:lt1>
        <a:sysClr val="window" lastClr="FFFFFF"/>
      </a:lt1>
      <a:dk2>
        <a:srgbClr val="001112"/>
      </a:dk2>
      <a:lt2>
        <a:srgbClr val="F8F8F8"/>
      </a:lt2>
      <a:accent1>
        <a:srgbClr val="016D61"/>
      </a:accent1>
      <a:accent2>
        <a:srgbClr val="1F175C"/>
      </a:accent2>
      <a:accent3>
        <a:srgbClr val="541F5D"/>
      </a:accent3>
      <a:accent4>
        <a:srgbClr val="390144"/>
      </a:accent4>
      <a:accent5>
        <a:srgbClr val="692349"/>
      </a:accent5>
      <a:accent6>
        <a:srgbClr val="3D976D"/>
      </a:accent6>
      <a:hlink>
        <a:srgbClr val="0563C1"/>
      </a:hlink>
      <a:folHlink>
        <a:srgbClr val="954F72"/>
      </a:folHlink>
    </a:clrScheme>
    <a:fontScheme name="Ashridg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hridge_Hult template_light" id="{7FE419FD-C724-4889-A8AF-3EA070DBAB98}" vid="{51CE84E8-6B89-40C8-AEAE-02EE27E30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Ashridge_Hult template_light</Template>
  <TotalTime>46060</TotalTime>
  <Words>138</Words>
  <Application>Microsoft Macintosh PowerPoint</Application>
  <PresentationFormat>On-screen Show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Ashridge_Hult template_light</vt:lpstr>
      <vt:lpstr>Six questions framework</vt:lpstr>
    </vt:vector>
  </TitlesOfParts>
  <Manager/>
  <Company>Ashridge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Strategy</dc:title>
  <dc:subject/>
  <dc:creator>Lynn Shillitto</dc:creator>
  <cp:keywords/>
  <dc:description/>
  <cp:lastModifiedBy>Jo Whitehead</cp:lastModifiedBy>
  <cp:revision>234</cp:revision>
  <cp:lastPrinted>2017-06-16T07:14:40Z</cp:lastPrinted>
  <dcterms:created xsi:type="dcterms:W3CDTF">2016-02-11T11:52:56Z</dcterms:created>
  <dcterms:modified xsi:type="dcterms:W3CDTF">2020-04-29T17:10:10Z</dcterms:modified>
  <cp:category/>
</cp:coreProperties>
</file>