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92" r:id="rId2"/>
    <p:sldId id="293" r:id="rId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78281" autoAdjust="0"/>
  </p:normalViewPr>
  <p:slideViewPr>
    <p:cSldViewPr snapToGrid="0" showGuides="1">
      <p:cViewPr varScale="1">
        <p:scale>
          <a:sx n="84" d="100"/>
          <a:sy n="84" d="100"/>
        </p:scale>
        <p:origin x="2344" y="176"/>
      </p:cViewPr>
      <p:guideLst>
        <p:guide orient="horz" pos="67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14E6AB1-6D1A-4A14-82F0-F5F6E8145A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022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FF1B36C-7E45-4C91-A180-BC6FE37739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6921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 ash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1088" y="5684838"/>
            <a:ext cx="1604962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84300" y="2276475"/>
            <a:ext cx="61595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add title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66900" y="3595688"/>
            <a:ext cx="5399088" cy="14033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add subtitle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124200" y="6524625"/>
            <a:ext cx="2895600" cy="2143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107950" y="6497638"/>
            <a:ext cx="1905000" cy="2413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fld id="{281F69D6-BD8C-4723-BE7E-27D0A39FA7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8763" y="406400"/>
            <a:ext cx="2043112" cy="56864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9425" y="406400"/>
            <a:ext cx="5976938" cy="56864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6" y="406400"/>
            <a:ext cx="6705146" cy="79057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9750" y="1412875"/>
            <a:ext cx="8112125" cy="4679950"/>
          </a:xfrm>
        </p:spPr>
        <p:txBody>
          <a:bodyPr/>
          <a:lstStyle/>
          <a:p>
            <a:pPr lvl="0"/>
            <a:endParaRPr lang="en-GB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412875"/>
            <a:ext cx="3979863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412875"/>
            <a:ext cx="3979862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457200" y="942392"/>
            <a:ext cx="8117633" cy="20527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9425" y="406400"/>
            <a:ext cx="812482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412875"/>
            <a:ext cx="8112125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611188" y="1052513"/>
            <a:ext cx="7921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924300" y="6604000"/>
            <a:ext cx="12192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ctr" defTabSz="762000">
              <a:defRPr/>
            </a:pPr>
            <a:fld id="{217F0EC4-0015-436D-B711-4BA27D99AE00}" type="slidenum">
              <a:rPr lang="en-GB" sz="800">
                <a:latin typeface="Verdana" pitchFamily="34" charset="0"/>
              </a:rPr>
              <a:pPr algn="ctr" defTabSz="762000">
                <a:defRPr/>
              </a:pPr>
              <a:t>‹#›</a:t>
            </a:fld>
            <a:endParaRPr lang="en-GB" sz="800" dirty="0"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1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1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1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1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Positional Advantage</a:t>
            </a:r>
            <a:endParaRPr lang="en-GB" dirty="0"/>
          </a:p>
        </p:txBody>
      </p:sp>
      <p:graphicFrame>
        <p:nvGraphicFramePr>
          <p:cNvPr id="1246211" name="Group 3"/>
          <p:cNvGraphicFramePr>
            <a:graphicFrameLocks noGrp="1"/>
          </p:cNvGraphicFramePr>
          <p:nvPr>
            <p:ph idx="1"/>
          </p:nvPr>
        </p:nvGraphicFramePr>
        <p:xfrm>
          <a:off x="353130" y="1412875"/>
          <a:ext cx="8455025" cy="4624070"/>
        </p:xfrm>
        <a:graphic>
          <a:graphicData uri="http://schemas.openxmlformats.org/drawingml/2006/table">
            <a:tbl>
              <a:tblPr/>
              <a:tblGrid>
                <a:gridCol w="3155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5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3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Source of advantage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Relevant?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Drives Lower Cost or Higher Value?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4950">
                <a:tc>
                  <a:txBody>
                    <a:bodyPr/>
                    <a:lstStyle/>
                    <a:p>
                      <a:pPr marL="179388" marR="0" lvl="0" indent="-1793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Size: Market share, scale, scope and experience curve</a:t>
                      </a:r>
                    </a:p>
                    <a:p>
                      <a:pPr marL="179388" marR="0" lvl="0" indent="-1793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Brand and Differentiation</a:t>
                      </a:r>
                    </a:p>
                    <a:p>
                      <a:pPr marL="179388" marR="0" lvl="0" indent="-1793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Value chain design and vertical integration</a:t>
                      </a:r>
                    </a:p>
                    <a:p>
                      <a:pPr marL="179388" marR="0" lvl="0" indent="-1793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Input costs</a:t>
                      </a:r>
                    </a:p>
                    <a:p>
                      <a:pPr marL="179388" marR="0" lvl="0" indent="-1793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Access to unique resources or relationships e.g., patents, raw materials, technology, suppliers, customers, government relationships</a:t>
                      </a:r>
                    </a:p>
                    <a:p>
                      <a:pPr marL="179388" marR="0" lvl="0" indent="-1793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Focus on a particular product line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Capability Advantage</a:t>
            </a:r>
          </a:p>
        </p:txBody>
      </p:sp>
      <p:graphicFrame>
        <p:nvGraphicFramePr>
          <p:cNvPr id="1251331" name="Group 3"/>
          <p:cNvGraphicFramePr>
            <a:graphicFrameLocks noGrp="1"/>
          </p:cNvGraphicFramePr>
          <p:nvPr>
            <p:ph idx="1"/>
          </p:nvPr>
        </p:nvGraphicFramePr>
        <p:xfrm>
          <a:off x="353130" y="1412875"/>
          <a:ext cx="8455025" cy="4785360"/>
        </p:xfrm>
        <a:graphic>
          <a:graphicData uri="http://schemas.openxmlformats.org/drawingml/2006/table">
            <a:tbl>
              <a:tblPr/>
              <a:tblGrid>
                <a:gridCol w="3155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5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3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Source of advantage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Relevant?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Drives Lower Cost or Higher Value?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4950">
                <a:tc>
                  <a:txBody>
                    <a:bodyPr/>
                    <a:lstStyle/>
                    <a:p>
                      <a:pPr marL="179388" marR="0" lvl="0" indent="-1793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IT and logistics e.g., </a:t>
                      </a:r>
                      <a:r>
                        <a:rPr kumimoji="1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Walmart</a:t>
                      </a:r>
                      <a:r>
                        <a:rPr kumimoji="1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, Tesco</a:t>
                      </a:r>
                    </a:p>
                    <a:p>
                      <a:pPr marL="179388" marR="0" lvl="0" indent="-1793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endParaRPr kumimoji="1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179388" marR="0" lvl="0" indent="-1793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Processes e.g., Cisco M&amp;A and integration</a:t>
                      </a:r>
                    </a:p>
                    <a:p>
                      <a:pPr marL="179388" marR="0" lvl="0" indent="-1793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endParaRPr kumimoji="1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179388" marR="0" lvl="0" indent="-1793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Skills e.g., credit risk management at a bank</a:t>
                      </a:r>
                    </a:p>
                    <a:p>
                      <a:pPr marL="179388" marR="0" lvl="0" indent="-1793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endParaRPr kumimoji="1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179388" marR="0" lvl="0" indent="-1793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People e.g., Goldman Sachs</a:t>
                      </a:r>
                    </a:p>
                    <a:p>
                      <a:pPr marL="179388" marR="0" lvl="0" indent="-1793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endParaRPr kumimoji="1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179388" marR="0" lvl="0" indent="-1793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Organisational culture, values and behavioural norms e.g., Southwest Airlines</a:t>
                      </a:r>
                    </a:p>
                    <a:p>
                      <a:pPr marL="179388" marR="0" lvl="0" indent="-1793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endParaRPr kumimoji="1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179388" marR="0" lvl="0" indent="-1793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endParaRPr kumimoji="1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179388" marR="0" lvl="0" indent="-1793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179388" marR="0" lvl="0" indent="-1793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179388" marR="0" lvl="0" indent="-1793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resentation_Logo">
  <a:themeElements>
    <a:clrScheme name="Presentation_Logo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Presentation_Log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_Logo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Logo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Logo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Logo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Logo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Logo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RG_CEEMAN_2</Template>
  <TotalTime>3163</TotalTime>
  <Words>131</Words>
  <Application>Microsoft Macintosh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Verdana</vt:lpstr>
      <vt:lpstr>Presentation_Logo</vt:lpstr>
      <vt:lpstr>Positional Advantage</vt:lpstr>
      <vt:lpstr>Capability Advantage</vt:lpstr>
    </vt:vector>
  </TitlesOfParts>
  <Company>ASMC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Analysis</dc:title>
  <dc:creator>IT Department</dc:creator>
  <cp:lastModifiedBy>Jo Whitehead</cp:lastModifiedBy>
  <cp:revision>58</cp:revision>
  <dcterms:created xsi:type="dcterms:W3CDTF">2007-09-20T14:25:40Z</dcterms:created>
  <dcterms:modified xsi:type="dcterms:W3CDTF">2020-06-12T16:48:36Z</dcterms:modified>
</cp:coreProperties>
</file>