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887" r:id="rId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88">
          <p15:clr>
            <a:srgbClr val="A4A3A4"/>
          </p15:clr>
        </p15:guide>
        <p15:guide id="2" pos="2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D9D9"/>
    <a:srgbClr val="99CC00"/>
    <a:srgbClr val="AACAE2"/>
    <a:srgbClr val="B2B2B2"/>
    <a:srgbClr val="FFFF66"/>
    <a:srgbClr val="FF0000"/>
    <a:srgbClr val="993300"/>
    <a:srgbClr val="9966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76" autoAdjust="0"/>
    <p:restoredTop sz="91256" autoAdjust="0"/>
  </p:normalViewPr>
  <p:slideViewPr>
    <p:cSldViewPr snapToGrid="0">
      <p:cViewPr varScale="1">
        <p:scale>
          <a:sx n="111" d="100"/>
          <a:sy n="111" d="100"/>
        </p:scale>
        <p:origin x="1544" y="200"/>
      </p:cViewPr>
      <p:guideLst>
        <p:guide orient="horz" pos="1888"/>
        <p:guide pos="2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-186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8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08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E4F7A7F-13E5-4EE2-AA7C-7346EFB49ED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78C7AEB-BF19-4172-9855-BEF7843B44F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This comes from a co-author</a:t>
            </a:r>
            <a:r>
              <a:rPr lang="en-GB" baseline="0" dirty="0"/>
              <a:t> of mine...I can check if it is copyrighted...it may or may not be (he would be happy for me to use it)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8C7AEB-BF19-4172-9855-BEF7843B44F8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 ash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31088" y="5684838"/>
            <a:ext cx="1604962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84300" y="2276475"/>
            <a:ext cx="61595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add title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66900" y="3595688"/>
            <a:ext cx="5399088" cy="14033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add subtitle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124200" y="6524625"/>
            <a:ext cx="2895600" cy="2143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0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107950" y="6497638"/>
            <a:ext cx="1905000" cy="2413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3004F7A2-6098-4460-A2CD-640A84EA1FA8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8763" y="406400"/>
            <a:ext cx="2043112" cy="56864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9425" y="406400"/>
            <a:ext cx="5976938" cy="56864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9425" y="406400"/>
            <a:ext cx="8124825" cy="7905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39750" y="1412875"/>
            <a:ext cx="8112125" cy="4679950"/>
          </a:xfrm>
        </p:spPr>
        <p:txBody>
          <a:bodyPr/>
          <a:lstStyle/>
          <a:p>
            <a:pPr lvl="0"/>
            <a:endParaRPr lang="en-GB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none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1412875"/>
            <a:ext cx="3979863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013" y="1412875"/>
            <a:ext cx="3979862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9425" y="406400"/>
            <a:ext cx="8124825" cy="79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412875"/>
            <a:ext cx="8112125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  <p:sldLayoutId id="214748383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kumimoji="1" sz="20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kumimoji="1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16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 sz="14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kumimoji="1"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mond 8"/>
          <p:cNvSpPr/>
          <p:nvPr/>
        </p:nvSpPr>
        <p:spPr bwMode="auto">
          <a:xfrm>
            <a:off x="2478580" y="1528003"/>
            <a:ext cx="4419600" cy="3951514"/>
          </a:xfrm>
          <a:prstGeom prst="diamond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1895062" y="3211025"/>
            <a:ext cx="1749287" cy="5565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883969" y="3211025"/>
            <a:ext cx="1749287" cy="5565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813737" y="1501496"/>
            <a:ext cx="1749287" cy="5565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3598812" y="4655512"/>
            <a:ext cx="2179136" cy="8613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61925" y="264882"/>
            <a:ext cx="8982075" cy="790575"/>
          </a:xfrm>
        </p:spPr>
        <p:txBody>
          <a:bodyPr/>
          <a:lstStyle/>
          <a:p>
            <a:r>
              <a:rPr lang="en-GB" dirty="0"/>
              <a:t>The Ashridge Mission Diamond</a:t>
            </a:r>
            <a:endParaRPr lang="en-GB" b="0" dirty="0"/>
          </a:p>
        </p:txBody>
      </p:sp>
      <p:sp>
        <p:nvSpPr>
          <p:cNvPr id="10" name="TextBox 9"/>
          <p:cNvSpPr txBox="1"/>
          <p:nvPr/>
        </p:nvSpPr>
        <p:spPr>
          <a:xfrm>
            <a:off x="3980494" y="1528006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Arial" pitchFamily="34" charset="0"/>
              </a:rPr>
              <a:t>Purpose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03788" y="4673972"/>
            <a:ext cx="21691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Arial" pitchFamily="34" charset="0"/>
              </a:rPr>
              <a:t>Standards</a:t>
            </a:r>
          </a:p>
          <a:p>
            <a:pPr algn="ctr"/>
            <a:r>
              <a:rPr lang="en-GB" sz="2400" b="1" dirty="0">
                <a:solidFill>
                  <a:schemeClr val="bg1"/>
                </a:solidFill>
                <a:latin typeface="Arial" pitchFamily="34" charset="0"/>
              </a:rPr>
              <a:t>&amp; Behaviours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050922" y="3225978"/>
            <a:ext cx="1417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Arial" pitchFamily="34" charset="0"/>
              </a:rPr>
              <a:t>Strategy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92227" y="3239230"/>
            <a:ext cx="11599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  <a:latin typeface="Arial" pitchFamily="34" charset="0"/>
              </a:rPr>
              <a:t>Values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68761" y="1013537"/>
            <a:ext cx="2839239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Arial" pitchFamily="34" charset="0"/>
              </a:rPr>
              <a:t>“Why the company exists”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33972" y="5552039"/>
            <a:ext cx="4108817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latin typeface="Arial" pitchFamily="34" charset="0"/>
              </a:rPr>
              <a:t>“The policies and behaviour patterns</a:t>
            </a:r>
          </a:p>
          <a:p>
            <a:pPr algn="ctr"/>
            <a:r>
              <a:rPr lang="en-GB" dirty="0">
                <a:latin typeface="Arial" pitchFamily="34" charset="0"/>
              </a:rPr>
              <a:t>that guide how the company operates”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42415" y="2873072"/>
            <a:ext cx="1898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itchFamily="34" charset="0"/>
              </a:rPr>
              <a:t>“The company’s</a:t>
            </a:r>
          </a:p>
          <a:p>
            <a:r>
              <a:rPr lang="en-GB" dirty="0">
                <a:latin typeface="Arial" pitchFamily="34" charset="0"/>
              </a:rPr>
              <a:t>Strategy for</a:t>
            </a:r>
          </a:p>
          <a:p>
            <a:r>
              <a:rPr lang="en-GB" dirty="0">
                <a:latin typeface="Arial" pitchFamily="34" charset="0"/>
              </a:rPr>
              <a:t>Achieving its</a:t>
            </a:r>
          </a:p>
          <a:p>
            <a:r>
              <a:rPr lang="en-GB" dirty="0">
                <a:latin typeface="Arial" pitchFamily="34" charset="0"/>
              </a:rPr>
              <a:t>purpose”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96405" y="3041090"/>
            <a:ext cx="20026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>
                <a:latin typeface="Arial" pitchFamily="34" charset="0"/>
              </a:rPr>
              <a:t>“What the company</a:t>
            </a:r>
          </a:p>
          <a:p>
            <a:pPr algn="r"/>
            <a:r>
              <a:rPr lang="en-GB" dirty="0">
                <a:latin typeface="Arial" pitchFamily="34" charset="0"/>
              </a:rPr>
              <a:t>Believes in”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41072" y="6488668"/>
            <a:ext cx="85550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With permission from  Andrew Campbell, based on his book "A Sense of Mission", Economist Books, 1990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_Logo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resentation_Log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tion_Logo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_Logo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Logo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Logo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Logo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_Logo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RG_CEEMAN_2</Template>
  <TotalTime>138354</TotalTime>
  <Words>99</Words>
  <Application>Microsoft Macintosh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Verdana</vt:lpstr>
      <vt:lpstr>Presentation_Logo</vt:lpstr>
      <vt:lpstr>The Ashridge Mission Diamond</vt:lpstr>
    </vt:vector>
  </TitlesOfParts>
  <Company>ASMC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Thinking Frameworks and Skills</dc:title>
  <dc:creator>IT Department</dc:creator>
  <cp:lastModifiedBy>Jo Whitehead</cp:lastModifiedBy>
  <cp:revision>826</cp:revision>
  <dcterms:created xsi:type="dcterms:W3CDTF">2007-10-31T11:57:50Z</dcterms:created>
  <dcterms:modified xsi:type="dcterms:W3CDTF">2020-05-03T08:42:05Z</dcterms:modified>
</cp:coreProperties>
</file>